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embeddedFontLst>
    <p:embeddedFont>
      <p:font typeface="Questrial" charset="0"/>
      <p:regular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63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100"/>
              <a:buChar char="●"/>
              <a:defRPr sz="1100"/>
            </a:lvl1pPr>
            <a:lvl2pPr lvl="1">
              <a:spcBef>
                <a:spcPts val="0"/>
              </a:spcBef>
              <a:buSzPts val="1100"/>
              <a:buChar char="○"/>
              <a:defRPr sz="1100"/>
            </a:lvl2pPr>
            <a:lvl3pPr lvl="2">
              <a:spcBef>
                <a:spcPts val="0"/>
              </a:spcBef>
              <a:buSzPts val="1100"/>
              <a:buChar char="■"/>
              <a:defRPr sz="1100"/>
            </a:lvl3pPr>
            <a:lvl4pPr lvl="3">
              <a:spcBef>
                <a:spcPts val="0"/>
              </a:spcBef>
              <a:buSzPts val="1100"/>
              <a:buChar char="●"/>
              <a:defRPr sz="1100"/>
            </a:lvl4pPr>
            <a:lvl5pPr lvl="4">
              <a:spcBef>
                <a:spcPts val="0"/>
              </a:spcBef>
              <a:buSzPts val="1100"/>
              <a:buChar char="○"/>
              <a:defRPr sz="1100"/>
            </a:lvl5pPr>
            <a:lvl6pPr lvl="5">
              <a:spcBef>
                <a:spcPts val="0"/>
              </a:spcBef>
              <a:buSzPts val="1100"/>
              <a:buChar char="■"/>
              <a:defRPr sz="1100"/>
            </a:lvl6pPr>
            <a:lvl7pPr lvl="6">
              <a:spcBef>
                <a:spcPts val="0"/>
              </a:spcBef>
              <a:buSzPts val="1100"/>
              <a:buChar char="●"/>
              <a:defRPr sz="1100"/>
            </a:lvl7pPr>
            <a:lvl8pPr lvl="7">
              <a:spcBef>
                <a:spcPts val="0"/>
              </a:spcBef>
              <a:buSzPts val="1100"/>
              <a:buChar char="○"/>
              <a:defRPr sz="1100"/>
            </a:lvl8pPr>
            <a:lvl9pPr lvl="8">
              <a:spcBef>
                <a:spcPts val="0"/>
              </a:spcBef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232" name="Shape 2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295" name="Shape 29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01" name="Shape 30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07" name="Shape 3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12" name="Shape 31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21" name="Shape 32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38" name="Shape 33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44" name="Shape 34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50" name="Shape 35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72" name="Shape 37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78" name="Shape 37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84" name="Shape 3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89" name="Shape 38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96" name="Shape 39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403" name="Shape 40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409" name="Shape 40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Shape 4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415" name="Shape 41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421" name="Shape 42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430" name="Shape 43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436" name="Shape 43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Shape 4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443" name="Shape 44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465" name="Shape 4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252" name="Shape 25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258" name="Shape 25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273" name="Shape 27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285" name="Shape 28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Shape 53" descr="\\DROBO-FS\QuickDrops\JB\PPTX NG\Droplets\LightingOverlay.png"/>
          <p:cNvPicPr preferRelativeResize="0"/>
          <p:nvPr/>
        </p:nvPicPr>
        <p:blipFill rotWithShape="1">
          <a:blip r:embed="rId2">
            <a:alphaModFix amt="30000"/>
          </a:blip>
          <a:srcRect/>
          <a:stretch/>
        </p:blipFill>
        <p:spPr>
          <a:xfrm>
            <a:off x="0" y="-1"/>
            <a:ext cx="12192003" cy="68580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" name="Shape 54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</p:grpSpPr>
        <p:sp>
          <p:nvSpPr>
            <p:cNvPr id="55" name="Shape 55"/>
            <p:cNvSpPr/>
            <p:nvPr/>
          </p:nvSpPr>
          <p:spPr>
            <a:xfrm>
              <a:off x="1209675" y="4763"/>
              <a:ext cx="23813" cy="2181225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" name="Shape 56"/>
            <p:cNvSpPr/>
            <p:nvPr/>
          </p:nvSpPr>
          <p:spPr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7000"/>
                    <a:pt x="33000" y="108000"/>
                    <a:pt x="60000" y="108000"/>
                  </a:cubicBezTo>
                  <a:cubicBezTo>
                    <a:pt x="84000" y="108000"/>
                    <a:pt x="108000" y="87000"/>
                    <a:pt x="108000" y="60000"/>
                  </a:cubicBezTo>
                  <a:cubicBezTo>
                    <a:pt x="108000" y="33000"/>
                    <a:pt x="84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" name="Shape 57"/>
            <p:cNvSpPr/>
            <p:nvPr/>
          </p:nvSpPr>
          <p:spPr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7000"/>
                    <a:pt x="33000" y="108000"/>
                    <a:pt x="60000" y="108000"/>
                  </a:cubicBezTo>
                  <a:cubicBezTo>
                    <a:pt x="87000" y="108000"/>
                    <a:pt x="108000" y="87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8" name="Shape 58"/>
            <p:cNvSpPr/>
            <p:nvPr/>
          </p:nvSpPr>
          <p:spPr>
            <a:xfrm>
              <a:off x="414338" y="9525"/>
              <a:ext cx="28575" cy="4481513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" name="Shape 59"/>
            <p:cNvSpPr/>
            <p:nvPr/>
          </p:nvSpPr>
          <p:spPr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7000"/>
                    <a:pt x="33000" y="108000"/>
                    <a:pt x="60000" y="108000"/>
                  </a:cubicBezTo>
                  <a:cubicBezTo>
                    <a:pt x="87000" y="108000"/>
                    <a:pt x="108000" y="87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" name="Shape 60"/>
            <p:cNvSpPr/>
            <p:nvPr/>
          </p:nvSpPr>
          <p:spPr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750" y="120000"/>
                  </a:moveTo>
                  <a:lnTo>
                    <a:pt x="0" y="118741"/>
                  </a:lnTo>
                  <a:lnTo>
                    <a:pt x="101250" y="79720"/>
                  </a:lnTo>
                  <a:lnTo>
                    <a:pt x="101250" y="0"/>
                  </a:lnTo>
                  <a:lnTo>
                    <a:pt x="120000" y="0"/>
                  </a:lnTo>
                  <a:lnTo>
                    <a:pt x="120000" y="80349"/>
                  </a:lnTo>
                  <a:lnTo>
                    <a:pt x="1875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1" name="Shape 61"/>
            <p:cNvSpPr/>
            <p:nvPr/>
          </p:nvSpPr>
          <p:spPr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405" y="120000"/>
                  </a:moveTo>
                  <a:lnTo>
                    <a:pt x="0" y="65550"/>
                  </a:lnTo>
                  <a:lnTo>
                    <a:pt x="0" y="0"/>
                  </a:lnTo>
                  <a:lnTo>
                    <a:pt x="9113" y="0"/>
                  </a:lnTo>
                  <a:lnTo>
                    <a:pt x="9113" y="65233"/>
                  </a:lnTo>
                  <a:lnTo>
                    <a:pt x="120000" y="119365"/>
                  </a:lnTo>
                  <a:lnTo>
                    <a:pt x="112405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2" name="Shape 62"/>
            <p:cNvSpPr/>
            <p:nvPr/>
          </p:nvSpPr>
          <p:spPr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7000"/>
                    <a:pt x="33000" y="108000"/>
                    <a:pt x="60000" y="108000"/>
                  </a:cubicBezTo>
                  <a:cubicBezTo>
                    <a:pt x="84000" y="108000"/>
                    <a:pt x="108000" y="87000"/>
                    <a:pt x="108000" y="60000"/>
                  </a:cubicBezTo>
                  <a:cubicBezTo>
                    <a:pt x="108000" y="33000"/>
                    <a:pt x="84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3" name="Shape 63"/>
            <p:cNvSpPr/>
            <p:nvPr/>
          </p:nvSpPr>
          <p:spPr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307" y="120000"/>
                  </a:moveTo>
                  <a:lnTo>
                    <a:pt x="0" y="51180"/>
                  </a:lnTo>
                  <a:lnTo>
                    <a:pt x="0" y="0"/>
                  </a:lnTo>
                  <a:lnTo>
                    <a:pt x="7692" y="0"/>
                  </a:lnTo>
                  <a:lnTo>
                    <a:pt x="7692" y="50779"/>
                  </a:lnTo>
                  <a:lnTo>
                    <a:pt x="120000" y="119198"/>
                  </a:lnTo>
                  <a:lnTo>
                    <a:pt x="112307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4" name="Shape 64"/>
            <p:cNvSpPr/>
            <p:nvPr/>
          </p:nvSpPr>
          <p:spPr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97500" y="120000"/>
                  </a:lnTo>
                  <a:lnTo>
                    <a:pt x="97500" y="40069"/>
                  </a:lnTo>
                  <a:lnTo>
                    <a:pt x="0" y="1252"/>
                  </a:lnTo>
                  <a:lnTo>
                    <a:pt x="18750" y="0"/>
                  </a:lnTo>
                  <a:lnTo>
                    <a:pt x="120000" y="39443"/>
                  </a:lnTo>
                  <a:lnTo>
                    <a:pt x="12000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5" name="Shape 65"/>
            <p:cNvSpPr/>
            <p:nvPr/>
          </p:nvSpPr>
          <p:spPr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7000"/>
                    <a:pt x="33000" y="108000"/>
                    <a:pt x="60000" y="108000"/>
                  </a:cubicBezTo>
                  <a:cubicBezTo>
                    <a:pt x="87000" y="108000"/>
                    <a:pt x="108000" y="87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6" name="Shape 66"/>
            <p:cNvSpPr/>
            <p:nvPr/>
          </p:nvSpPr>
          <p:spPr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7000"/>
                    <a:pt x="33000" y="108000"/>
                    <a:pt x="60000" y="108000"/>
                  </a:cubicBezTo>
                  <a:cubicBezTo>
                    <a:pt x="87000" y="108000"/>
                    <a:pt x="108000" y="87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" name="Shape 67"/>
            <p:cNvSpPr/>
            <p:nvPr/>
          </p:nvSpPr>
          <p:spPr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545" y="120000"/>
                  </a:moveTo>
                  <a:lnTo>
                    <a:pt x="20454" y="43768"/>
                  </a:lnTo>
                  <a:lnTo>
                    <a:pt x="0" y="2188"/>
                  </a:lnTo>
                  <a:lnTo>
                    <a:pt x="6818" y="0"/>
                  </a:lnTo>
                  <a:lnTo>
                    <a:pt x="27272" y="40486"/>
                  </a:lnTo>
                  <a:lnTo>
                    <a:pt x="120000" y="115623"/>
                  </a:lnTo>
                  <a:lnTo>
                    <a:pt x="114545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68" name="Shape 68"/>
            <p:cNvSpPr/>
            <p:nvPr/>
          </p:nvSpPr>
          <p:spPr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45882" y="120000"/>
                    <a:pt x="31764" y="116129"/>
                    <a:pt x="21176" y="104516"/>
                  </a:cubicBezTo>
                  <a:cubicBezTo>
                    <a:pt x="0" y="77419"/>
                    <a:pt x="0" y="38709"/>
                    <a:pt x="21176" y="15483"/>
                  </a:cubicBezTo>
                  <a:cubicBezTo>
                    <a:pt x="31764" y="3870"/>
                    <a:pt x="45882" y="0"/>
                    <a:pt x="60000" y="0"/>
                  </a:cubicBezTo>
                  <a:cubicBezTo>
                    <a:pt x="74117" y="0"/>
                    <a:pt x="88235" y="3870"/>
                    <a:pt x="98823" y="15483"/>
                  </a:cubicBezTo>
                  <a:cubicBezTo>
                    <a:pt x="120000" y="38709"/>
                    <a:pt x="120000" y="77419"/>
                    <a:pt x="98823" y="104516"/>
                  </a:cubicBezTo>
                  <a:cubicBezTo>
                    <a:pt x="88235" y="116129"/>
                    <a:pt x="74117" y="120000"/>
                    <a:pt x="60000" y="120000"/>
                  </a:cubicBezTo>
                  <a:close/>
                  <a:moveTo>
                    <a:pt x="60000" y="15483"/>
                  </a:moveTo>
                  <a:cubicBezTo>
                    <a:pt x="49411" y="15483"/>
                    <a:pt x="38823" y="19354"/>
                    <a:pt x="31764" y="27096"/>
                  </a:cubicBezTo>
                  <a:cubicBezTo>
                    <a:pt x="14117" y="46451"/>
                    <a:pt x="14117" y="73548"/>
                    <a:pt x="31764" y="92903"/>
                  </a:cubicBezTo>
                  <a:cubicBezTo>
                    <a:pt x="38823" y="100645"/>
                    <a:pt x="49411" y="104516"/>
                    <a:pt x="60000" y="104516"/>
                  </a:cubicBezTo>
                  <a:cubicBezTo>
                    <a:pt x="70588" y="104516"/>
                    <a:pt x="81176" y="100645"/>
                    <a:pt x="88235" y="92903"/>
                  </a:cubicBezTo>
                  <a:cubicBezTo>
                    <a:pt x="105882" y="73548"/>
                    <a:pt x="105882" y="46451"/>
                    <a:pt x="88235" y="27096"/>
                  </a:cubicBezTo>
                  <a:cubicBezTo>
                    <a:pt x="81176" y="19354"/>
                    <a:pt x="70588" y="15483"/>
                    <a:pt x="60000" y="15483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9" name="Shape 69"/>
            <p:cNvSpPr/>
            <p:nvPr/>
          </p:nvSpPr>
          <p:spPr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750" y="120000"/>
                  </a:moveTo>
                  <a:lnTo>
                    <a:pt x="0" y="120000"/>
                  </a:lnTo>
                  <a:lnTo>
                    <a:pt x="0" y="39650"/>
                  </a:lnTo>
                  <a:lnTo>
                    <a:pt x="101250" y="0"/>
                  </a:lnTo>
                  <a:lnTo>
                    <a:pt x="120000" y="1258"/>
                  </a:lnTo>
                  <a:lnTo>
                    <a:pt x="18750" y="40279"/>
                  </a:lnTo>
                  <a:lnTo>
                    <a:pt x="1875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0" name="Shape 70"/>
            <p:cNvSpPr/>
            <p:nvPr/>
          </p:nvSpPr>
          <p:spPr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6000"/>
                    <a:pt x="12000" y="60000"/>
                  </a:cubicBezTo>
                  <a:cubicBezTo>
                    <a:pt x="12000" y="87000"/>
                    <a:pt x="33000" y="108000"/>
                    <a:pt x="60000" y="108000"/>
                  </a:cubicBezTo>
                  <a:cubicBezTo>
                    <a:pt x="87000" y="108000"/>
                    <a:pt x="108000" y="87000"/>
                    <a:pt x="108000" y="60000"/>
                  </a:cubicBezTo>
                  <a:cubicBezTo>
                    <a:pt x="108000" y="36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" name="Shape 71"/>
            <p:cNvSpPr/>
            <p:nvPr/>
          </p:nvSpPr>
          <p:spPr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4000"/>
                    <a:pt x="33000" y="108000"/>
                    <a:pt x="60000" y="108000"/>
                  </a:cubicBezTo>
                  <a:cubicBezTo>
                    <a:pt x="87000" y="108000"/>
                    <a:pt x="108000" y="84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9" y="120000"/>
                  </a:moveTo>
                  <a:lnTo>
                    <a:pt x="109859" y="120000"/>
                  </a:lnTo>
                  <a:lnTo>
                    <a:pt x="109859" y="72689"/>
                  </a:lnTo>
                  <a:lnTo>
                    <a:pt x="0" y="939"/>
                  </a:lnTo>
                  <a:lnTo>
                    <a:pt x="6760" y="0"/>
                  </a:lnTo>
                  <a:lnTo>
                    <a:pt x="119999" y="72219"/>
                  </a:lnTo>
                  <a:lnTo>
                    <a:pt x="119999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3" name="Shape 73"/>
            <p:cNvSpPr/>
            <p:nvPr/>
          </p:nvSpPr>
          <p:spPr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1818" y="120000"/>
                  </a:moveTo>
                  <a:cubicBezTo>
                    <a:pt x="29090" y="120000"/>
                    <a:pt x="0" y="94545"/>
                    <a:pt x="0" y="61818"/>
                  </a:cubicBezTo>
                  <a:cubicBezTo>
                    <a:pt x="0" y="29090"/>
                    <a:pt x="29090" y="0"/>
                    <a:pt x="61818" y="0"/>
                  </a:cubicBezTo>
                  <a:cubicBezTo>
                    <a:pt x="94545" y="0"/>
                    <a:pt x="120000" y="29090"/>
                    <a:pt x="120000" y="61818"/>
                  </a:cubicBezTo>
                  <a:cubicBezTo>
                    <a:pt x="120000" y="94545"/>
                    <a:pt x="94545" y="120000"/>
                    <a:pt x="61818" y="120000"/>
                  </a:cubicBezTo>
                  <a:close/>
                  <a:moveTo>
                    <a:pt x="61818" y="14545"/>
                  </a:moveTo>
                  <a:cubicBezTo>
                    <a:pt x="36363" y="14545"/>
                    <a:pt x="14545" y="36363"/>
                    <a:pt x="14545" y="61818"/>
                  </a:cubicBezTo>
                  <a:cubicBezTo>
                    <a:pt x="14545" y="87272"/>
                    <a:pt x="36363" y="105454"/>
                    <a:pt x="61818" y="105454"/>
                  </a:cubicBezTo>
                  <a:cubicBezTo>
                    <a:pt x="83636" y="105454"/>
                    <a:pt x="105454" y="87272"/>
                    <a:pt x="105454" y="61818"/>
                  </a:cubicBezTo>
                  <a:cubicBezTo>
                    <a:pt x="105454" y="36363"/>
                    <a:pt x="83636" y="14545"/>
                    <a:pt x="61818" y="14545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6000" y="0"/>
                    <a:pt x="120000" y="27000"/>
                    <a:pt x="120000" y="60000"/>
                  </a:cubicBezTo>
                  <a:cubicBezTo>
                    <a:pt x="120000" y="93000"/>
                    <a:pt x="96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6000" y="12000"/>
                    <a:pt x="12000" y="36000"/>
                    <a:pt x="12000" y="60000"/>
                  </a:cubicBezTo>
                  <a:cubicBezTo>
                    <a:pt x="12000" y="87000"/>
                    <a:pt x="36000" y="108000"/>
                    <a:pt x="60000" y="108000"/>
                  </a:cubicBezTo>
                  <a:cubicBezTo>
                    <a:pt x="87000" y="108000"/>
                    <a:pt x="108000" y="87000"/>
                    <a:pt x="108000" y="60000"/>
                  </a:cubicBezTo>
                  <a:cubicBezTo>
                    <a:pt x="108000" y="36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8571" y="120000"/>
                  </a:moveTo>
                  <a:lnTo>
                    <a:pt x="0" y="4285"/>
                  </a:lnTo>
                  <a:lnTo>
                    <a:pt x="17142" y="0"/>
                  </a:lnTo>
                  <a:lnTo>
                    <a:pt x="120000" y="115714"/>
                  </a:lnTo>
                  <a:lnTo>
                    <a:pt x="98571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6" name="Shape 76"/>
            <p:cNvSpPr/>
            <p:nvPr/>
          </p:nvSpPr>
          <p:spPr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4000"/>
                    <a:pt x="33000" y="108000"/>
                    <a:pt x="60000" y="108000"/>
                  </a:cubicBezTo>
                  <a:cubicBezTo>
                    <a:pt x="87000" y="108000"/>
                    <a:pt x="108000" y="84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" name="Shape 77"/>
            <p:cNvSpPr/>
            <p:nvPr/>
          </p:nvSpPr>
          <p:spPr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7142" y="120000"/>
                  </a:moveTo>
                  <a:lnTo>
                    <a:pt x="0" y="115764"/>
                  </a:lnTo>
                  <a:lnTo>
                    <a:pt x="98571" y="0"/>
                  </a:lnTo>
                  <a:lnTo>
                    <a:pt x="120000" y="4235"/>
                  </a:lnTo>
                  <a:lnTo>
                    <a:pt x="17142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78" name="Shape 78"/>
            <p:cNvSpPr/>
            <p:nvPr/>
          </p:nvSpPr>
          <p:spPr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4000"/>
                    <a:pt x="33000" y="108000"/>
                    <a:pt x="60000" y="108000"/>
                  </a:cubicBezTo>
                  <a:cubicBezTo>
                    <a:pt x="87000" y="108000"/>
                    <a:pt x="108000" y="84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" name="Shape 79"/>
            <p:cNvSpPr/>
            <p:nvPr/>
          </p:nvSpPr>
          <p:spPr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108923" y="120000"/>
                  </a:lnTo>
                  <a:lnTo>
                    <a:pt x="108923" y="98370"/>
                  </a:lnTo>
                  <a:lnTo>
                    <a:pt x="0" y="76863"/>
                  </a:lnTo>
                  <a:lnTo>
                    <a:pt x="0" y="0"/>
                  </a:lnTo>
                  <a:lnTo>
                    <a:pt x="11076" y="0"/>
                  </a:lnTo>
                  <a:lnTo>
                    <a:pt x="11076" y="76130"/>
                  </a:lnTo>
                  <a:lnTo>
                    <a:pt x="120000" y="97270"/>
                  </a:lnTo>
                  <a:lnTo>
                    <a:pt x="12000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0" name="Shape 80"/>
            <p:cNvSpPr/>
            <p:nvPr/>
          </p:nvSpPr>
          <p:spPr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6000" y="12000"/>
                    <a:pt x="12000" y="33000"/>
                    <a:pt x="12000" y="60000"/>
                  </a:cubicBezTo>
                  <a:cubicBezTo>
                    <a:pt x="12000" y="87000"/>
                    <a:pt x="36000" y="108000"/>
                    <a:pt x="60000" y="108000"/>
                  </a:cubicBezTo>
                  <a:cubicBezTo>
                    <a:pt x="87000" y="108000"/>
                    <a:pt x="108000" y="87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" name="Shape 81"/>
            <p:cNvSpPr/>
            <p:nvPr/>
          </p:nvSpPr>
          <p:spPr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110625" y="120000"/>
                  </a:lnTo>
                  <a:lnTo>
                    <a:pt x="110625" y="38571"/>
                  </a:lnTo>
                  <a:lnTo>
                    <a:pt x="0" y="19607"/>
                  </a:lnTo>
                  <a:lnTo>
                    <a:pt x="0" y="0"/>
                  </a:lnTo>
                  <a:lnTo>
                    <a:pt x="9375" y="0"/>
                  </a:lnTo>
                  <a:lnTo>
                    <a:pt x="9375" y="18964"/>
                  </a:lnTo>
                  <a:lnTo>
                    <a:pt x="120000" y="37928"/>
                  </a:lnTo>
                  <a:lnTo>
                    <a:pt x="12000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2" name="Shape 82"/>
            <p:cNvSpPr/>
            <p:nvPr/>
          </p:nvSpPr>
          <p:spPr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6000" y="12000"/>
                    <a:pt x="12000" y="33000"/>
                    <a:pt x="12000" y="60000"/>
                  </a:cubicBezTo>
                  <a:cubicBezTo>
                    <a:pt x="12000" y="87000"/>
                    <a:pt x="36000" y="108000"/>
                    <a:pt x="60000" y="108000"/>
                  </a:cubicBezTo>
                  <a:cubicBezTo>
                    <a:pt x="87000" y="108000"/>
                    <a:pt x="108000" y="87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" name="Shape 83"/>
            <p:cNvSpPr/>
            <p:nvPr/>
          </p:nvSpPr>
          <p:spPr>
            <a:xfrm>
              <a:off x="642938" y="6610350"/>
              <a:ext cx="23813" cy="242888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" name="Shape 84"/>
            <p:cNvSpPr/>
            <p:nvPr/>
          </p:nvSpPr>
          <p:spPr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6000" y="0"/>
                    <a:pt x="120000" y="27000"/>
                    <a:pt x="120000" y="60000"/>
                  </a:cubicBezTo>
                  <a:cubicBezTo>
                    <a:pt x="120000" y="93000"/>
                    <a:pt x="96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6000" y="12000"/>
                    <a:pt x="12000" y="33000"/>
                    <a:pt x="12000" y="60000"/>
                  </a:cubicBezTo>
                  <a:cubicBezTo>
                    <a:pt x="12000" y="87000"/>
                    <a:pt x="36000" y="108000"/>
                    <a:pt x="60000" y="108000"/>
                  </a:cubicBezTo>
                  <a:cubicBezTo>
                    <a:pt x="87000" y="108000"/>
                    <a:pt x="108000" y="87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" name="Shape 85"/>
            <p:cNvSpPr/>
            <p:nvPr/>
          </p:nvSpPr>
          <p:spPr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105000" y="120000"/>
                  </a:lnTo>
                  <a:lnTo>
                    <a:pt x="105000" y="47010"/>
                  </a:lnTo>
                  <a:lnTo>
                    <a:pt x="0" y="3711"/>
                  </a:lnTo>
                  <a:lnTo>
                    <a:pt x="12000" y="0"/>
                  </a:lnTo>
                  <a:lnTo>
                    <a:pt x="120000" y="44536"/>
                  </a:lnTo>
                  <a:lnTo>
                    <a:pt x="12000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6" name="Shape 86"/>
            <p:cNvSpPr/>
            <p:nvPr/>
          </p:nvSpPr>
          <p:spPr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666" y="120000"/>
                  </a:moveTo>
                  <a:lnTo>
                    <a:pt x="0" y="120000"/>
                  </a:lnTo>
                  <a:lnTo>
                    <a:pt x="0" y="32268"/>
                  </a:lnTo>
                  <a:lnTo>
                    <a:pt x="112000" y="0"/>
                  </a:lnTo>
                  <a:lnTo>
                    <a:pt x="120000" y="2268"/>
                  </a:lnTo>
                  <a:lnTo>
                    <a:pt x="10666" y="33025"/>
                  </a:lnTo>
                  <a:lnTo>
                    <a:pt x="10666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7" name="Shape 87"/>
            <p:cNvSpPr/>
            <p:nvPr/>
          </p:nvSpPr>
          <p:spPr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1714" y="120000"/>
                  </a:moveTo>
                  <a:cubicBezTo>
                    <a:pt x="27428" y="120000"/>
                    <a:pt x="0" y="91764"/>
                    <a:pt x="0" y="60000"/>
                  </a:cubicBezTo>
                  <a:cubicBezTo>
                    <a:pt x="0" y="24705"/>
                    <a:pt x="27428" y="0"/>
                    <a:pt x="61714" y="0"/>
                  </a:cubicBezTo>
                  <a:cubicBezTo>
                    <a:pt x="92571" y="0"/>
                    <a:pt x="120000" y="24705"/>
                    <a:pt x="120000" y="60000"/>
                  </a:cubicBezTo>
                  <a:cubicBezTo>
                    <a:pt x="120000" y="91764"/>
                    <a:pt x="92571" y="120000"/>
                    <a:pt x="61714" y="120000"/>
                  </a:cubicBezTo>
                  <a:close/>
                  <a:moveTo>
                    <a:pt x="61714" y="14117"/>
                  </a:moveTo>
                  <a:cubicBezTo>
                    <a:pt x="34285" y="14117"/>
                    <a:pt x="13714" y="35294"/>
                    <a:pt x="13714" y="60000"/>
                  </a:cubicBezTo>
                  <a:cubicBezTo>
                    <a:pt x="13714" y="84705"/>
                    <a:pt x="34285" y="105882"/>
                    <a:pt x="61714" y="105882"/>
                  </a:cubicBezTo>
                  <a:cubicBezTo>
                    <a:pt x="85714" y="105882"/>
                    <a:pt x="106285" y="84705"/>
                    <a:pt x="106285" y="60000"/>
                  </a:cubicBezTo>
                  <a:cubicBezTo>
                    <a:pt x="106285" y="35294"/>
                    <a:pt x="85714" y="14117"/>
                    <a:pt x="61714" y="14117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" name="Shape 88"/>
            <p:cNvSpPr/>
            <p:nvPr/>
          </p:nvSpPr>
          <p:spPr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115522" y="120000"/>
                  </a:lnTo>
                  <a:lnTo>
                    <a:pt x="115522" y="109353"/>
                  </a:lnTo>
                  <a:lnTo>
                    <a:pt x="0" y="91088"/>
                  </a:lnTo>
                  <a:lnTo>
                    <a:pt x="0" y="0"/>
                  </a:lnTo>
                  <a:lnTo>
                    <a:pt x="4477" y="0"/>
                  </a:lnTo>
                  <a:lnTo>
                    <a:pt x="4477" y="90662"/>
                  </a:lnTo>
                  <a:lnTo>
                    <a:pt x="120000" y="108927"/>
                  </a:lnTo>
                  <a:lnTo>
                    <a:pt x="12000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89" name="Shape 89"/>
            <p:cNvSpPr/>
            <p:nvPr/>
          </p:nvSpPr>
          <p:spPr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104000" y="120000"/>
                  </a:lnTo>
                  <a:lnTo>
                    <a:pt x="104000" y="33600"/>
                  </a:lnTo>
                  <a:lnTo>
                    <a:pt x="0" y="3600"/>
                  </a:lnTo>
                  <a:lnTo>
                    <a:pt x="12000" y="0"/>
                  </a:lnTo>
                  <a:lnTo>
                    <a:pt x="120000" y="32400"/>
                  </a:lnTo>
                  <a:lnTo>
                    <a:pt x="12000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0" name="Shape 90"/>
            <p:cNvSpPr/>
            <p:nvPr/>
          </p:nvSpPr>
          <p:spPr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2608" y="120000"/>
                  </a:moveTo>
                  <a:cubicBezTo>
                    <a:pt x="26086" y="120000"/>
                    <a:pt x="0" y="93913"/>
                    <a:pt x="0" y="62608"/>
                  </a:cubicBezTo>
                  <a:cubicBezTo>
                    <a:pt x="0" y="26086"/>
                    <a:pt x="26086" y="0"/>
                    <a:pt x="62608" y="0"/>
                  </a:cubicBezTo>
                  <a:cubicBezTo>
                    <a:pt x="93913" y="0"/>
                    <a:pt x="120000" y="26086"/>
                    <a:pt x="120000" y="62608"/>
                  </a:cubicBezTo>
                  <a:cubicBezTo>
                    <a:pt x="120000" y="93913"/>
                    <a:pt x="93913" y="120000"/>
                    <a:pt x="62608" y="120000"/>
                  </a:cubicBezTo>
                  <a:close/>
                  <a:moveTo>
                    <a:pt x="62608" y="20869"/>
                  </a:moveTo>
                  <a:cubicBezTo>
                    <a:pt x="41739" y="20869"/>
                    <a:pt x="20869" y="41739"/>
                    <a:pt x="20869" y="62608"/>
                  </a:cubicBezTo>
                  <a:cubicBezTo>
                    <a:pt x="20869" y="83478"/>
                    <a:pt x="41739" y="99130"/>
                    <a:pt x="62608" y="99130"/>
                  </a:cubicBezTo>
                  <a:cubicBezTo>
                    <a:pt x="83478" y="99130"/>
                    <a:pt x="99130" y="83478"/>
                    <a:pt x="99130" y="62608"/>
                  </a:cubicBezTo>
                  <a:cubicBezTo>
                    <a:pt x="99130" y="41739"/>
                    <a:pt x="83478" y="20869"/>
                    <a:pt x="62608" y="20869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1" name="Shape 91"/>
            <p:cNvSpPr/>
            <p:nvPr/>
          </p:nvSpPr>
          <p:spPr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6000" y="120000"/>
                  </a:moveTo>
                  <a:lnTo>
                    <a:pt x="0" y="120000"/>
                  </a:lnTo>
                  <a:lnTo>
                    <a:pt x="0" y="32107"/>
                  </a:lnTo>
                  <a:lnTo>
                    <a:pt x="108000" y="0"/>
                  </a:lnTo>
                  <a:lnTo>
                    <a:pt x="120000" y="3210"/>
                  </a:lnTo>
                  <a:lnTo>
                    <a:pt x="16000" y="33311"/>
                  </a:lnTo>
                  <a:lnTo>
                    <a:pt x="1600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2" name="Shape 92"/>
            <p:cNvSpPr/>
            <p:nvPr/>
          </p:nvSpPr>
          <p:spPr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7391" y="120000"/>
                  </a:moveTo>
                  <a:cubicBezTo>
                    <a:pt x="26086" y="120000"/>
                    <a:pt x="0" y="93913"/>
                    <a:pt x="0" y="62608"/>
                  </a:cubicBezTo>
                  <a:cubicBezTo>
                    <a:pt x="0" y="26086"/>
                    <a:pt x="26086" y="0"/>
                    <a:pt x="57391" y="0"/>
                  </a:cubicBezTo>
                  <a:cubicBezTo>
                    <a:pt x="88695" y="0"/>
                    <a:pt x="120000" y="26086"/>
                    <a:pt x="120000" y="62608"/>
                  </a:cubicBezTo>
                  <a:cubicBezTo>
                    <a:pt x="120000" y="93913"/>
                    <a:pt x="88695" y="120000"/>
                    <a:pt x="57391" y="120000"/>
                  </a:cubicBezTo>
                  <a:close/>
                  <a:moveTo>
                    <a:pt x="57391" y="20869"/>
                  </a:moveTo>
                  <a:cubicBezTo>
                    <a:pt x="36521" y="20869"/>
                    <a:pt x="20869" y="41739"/>
                    <a:pt x="20869" y="62608"/>
                  </a:cubicBezTo>
                  <a:cubicBezTo>
                    <a:pt x="20869" y="83478"/>
                    <a:pt x="36521" y="99130"/>
                    <a:pt x="57391" y="99130"/>
                  </a:cubicBezTo>
                  <a:cubicBezTo>
                    <a:pt x="78260" y="99130"/>
                    <a:pt x="99130" y="83478"/>
                    <a:pt x="99130" y="62608"/>
                  </a:cubicBezTo>
                  <a:cubicBezTo>
                    <a:pt x="99130" y="41739"/>
                    <a:pt x="78260" y="20869"/>
                    <a:pt x="57391" y="20869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3" name="Shape 93"/>
            <p:cNvSpPr/>
            <p:nvPr/>
          </p:nvSpPr>
          <p:spPr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00" y="119999"/>
                  </a:moveTo>
                  <a:lnTo>
                    <a:pt x="0" y="116210"/>
                  </a:lnTo>
                  <a:lnTo>
                    <a:pt x="100000" y="90947"/>
                  </a:lnTo>
                  <a:lnTo>
                    <a:pt x="100000" y="0"/>
                  </a:lnTo>
                  <a:lnTo>
                    <a:pt x="120000" y="0"/>
                  </a:lnTo>
                  <a:lnTo>
                    <a:pt x="120000" y="93473"/>
                  </a:lnTo>
                  <a:lnTo>
                    <a:pt x="10000" y="119999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4" name="Shape 94"/>
            <p:cNvSpPr/>
            <p:nvPr/>
          </p:nvSpPr>
          <p:spPr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2608" y="120000"/>
                  </a:moveTo>
                  <a:cubicBezTo>
                    <a:pt x="26086" y="120000"/>
                    <a:pt x="0" y="93913"/>
                    <a:pt x="0" y="62608"/>
                  </a:cubicBezTo>
                  <a:cubicBezTo>
                    <a:pt x="0" y="26086"/>
                    <a:pt x="26086" y="0"/>
                    <a:pt x="62608" y="0"/>
                  </a:cubicBezTo>
                  <a:cubicBezTo>
                    <a:pt x="93913" y="0"/>
                    <a:pt x="120000" y="26086"/>
                    <a:pt x="120000" y="62608"/>
                  </a:cubicBezTo>
                  <a:cubicBezTo>
                    <a:pt x="120000" y="93913"/>
                    <a:pt x="93913" y="120000"/>
                    <a:pt x="62608" y="120000"/>
                  </a:cubicBezTo>
                  <a:close/>
                  <a:moveTo>
                    <a:pt x="62608" y="20869"/>
                  </a:moveTo>
                  <a:cubicBezTo>
                    <a:pt x="41739" y="20869"/>
                    <a:pt x="20869" y="41739"/>
                    <a:pt x="20869" y="62608"/>
                  </a:cubicBezTo>
                  <a:cubicBezTo>
                    <a:pt x="20869" y="83478"/>
                    <a:pt x="41739" y="99130"/>
                    <a:pt x="62608" y="99130"/>
                  </a:cubicBezTo>
                  <a:cubicBezTo>
                    <a:pt x="83478" y="99130"/>
                    <a:pt x="99130" y="83478"/>
                    <a:pt x="99130" y="62608"/>
                  </a:cubicBezTo>
                  <a:cubicBezTo>
                    <a:pt x="99130" y="41739"/>
                    <a:pt x="83478" y="20869"/>
                    <a:pt x="62608" y="20869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5" name="Shape 95"/>
            <p:cNvSpPr/>
            <p:nvPr/>
          </p:nvSpPr>
          <p:spPr>
            <a:xfrm>
              <a:off x="1228725" y="4662488"/>
              <a:ext cx="23813" cy="2181225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6" name="Shape 96"/>
            <p:cNvSpPr/>
            <p:nvPr/>
          </p:nvSpPr>
          <p:spPr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692" y="120000"/>
                  </a:moveTo>
                  <a:lnTo>
                    <a:pt x="0" y="120000"/>
                  </a:lnTo>
                  <a:lnTo>
                    <a:pt x="0" y="54449"/>
                  </a:lnTo>
                  <a:lnTo>
                    <a:pt x="0" y="54132"/>
                  </a:lnTo>
                  <a:lnTo>
                    <a:pt x="112307" y="0"/>
                  </a:lnTo>
                  <a:lnTo>
                    <a:pt x="120000" y="634"/>
                  </a:lnTo>
                  <a:lnTo>
                    <a:pt x="7692" y="54766"/>
                  </a:lnTo>
                  <a:lnTo>
                    <a:pt x="7692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7" name="Shape 97"/>
            <p:cNvSpPr/>
            <p:nvPr/>
          </p:nvSpPr>
          <p:spPr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7000"/>
                    <a:pt x="33000" y="108000"/>
                    <a:pt x="60000" y="108000"/>
                  </a:cubicBezTo>
                  <a:cubicBezTo>
                    <a:pt x="84000" y="108000"/>
                    <a:pt x="108000" y="87000"/>
                    <a:pt x="108000" y="60000"/>
                  </a:cubicBezTo>
                  <a:cubicBezTo>
                    <a:pt x="108000" y="33000"/>
                    <a:pt x="84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8" name="Shape 98"/>
            <p:cNvSpPr/>
            <p:nvPr/>
          </p:nvSpPr>
          <p:spPr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120000"/>
                  </a:moveTo>
                  <a:lnTo>
                    <a:pt x="110136" y="120000"/>
                  </a:lnTo>
                  <a:lnTo>
                    <a:pt x="110136" y="78912"/>
                  </a:lnTo>
                  <a:lnTo>
                    <a:pt x="0" y="199"/>
                  </a:lnTo>
                  <a:lnTo>
                    <a:pt x="8219" y="0"/>
                  </a:lnTo>
                  <a:lnTo>
                    <a:pt x="120000" y="78912"/>
                  </a:lnTo>
                  <a:lnTo>
                    <a:pt x="12000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99" name="Shape 99"/>
            <p:cNvSpPr/>
            <p:nvPr/>
          </p:nvSpPr>
          <p:spPr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4000"/>
                    <a:pt x="33000" y="108000"/>
                    <a:pt x="60000" y="108000"/>
                  </a:cubicBezTo>
                  <a:cubicBezTo>
                    <a:pt x="87000" y="108000"/>
                    <a:pt x="108000" y="84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0" name="Shape 100"/>
            <p:cNvSpPr/>
            <p:nvPr/>
          </p:nvSpPr>
          <p:spPr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7000"/>
                    <a:pt x="33000" y="108000"/>
                    <a:pt x="60000" y="108000"/>
                  </a:cubicBezTo>
                  <a:cubicBezTo>
                    <a:pt x="84000" y="108000"/>
                    <a:pt x="108000" y="87000"/>
                    <a:pt x="108000" y="60000"/>
                  </a:cubicBezTo>
                  <a:cubicBezTo>
                    <a:pt x="108000" y="33000"/>
                    <a:pt x="84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1" name="Shape 101"/>
            <p:cNvSpPr/>
            <p:nvPr/>
          </p:nvSpPr>
          <p:spPr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30" y="120000"/>
                  </a:moveTo>
                  <a:lnTo>
                    <a:pt x="0" y="120000"/>
                  </a:lnTo>
                  <a:lnTo>
                    <a:pt x="0" y="68819"/>
                  </a:lnTo>
                  <a:lnTo>
                    <a:pt x="0" y="68418"/>
                  </a:lnTo>
                  <a:lnTo>
                    <a:pt x="113846" y="0"/>
                  </a:lnTo>
                  <a:lnTo>
                    <a:pt x="120000" y="801"/>
                  </a:lnTo>
                  <a:lnTo>
                    <a:pt x="9230" y="69220"/>
                  </a:lnTo>
                  <a:lnTo>
                    <a:pt x="923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2" name="Shape 102"/>
            <p:cNvSpPr/>
            <p:nvPr/>
          </p:nvSpPr>
          <p:spPr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750" y="120000"/>
                  </a:moveTo>
                  <a:lnTo>
                    <a:pt x="0" y="118747"/>
                  </a:lnTo>
                  <a:lnTo>
                    <a:pt x="101250" y="79930"/>
                  </a:lnTo>
                  <a:lnTo>
                    <a:pt x="101250" y="0"/>
                  </a:lnTo>
                  <a:lnTo>
                    <a:pt x="120000" y="0"/>
                  </a:lnTo>
                  <a:lnTo>
                    <a:pt x="120000" y="80556"/>
                  </a:lnTo>
                  <a:lnTo>
                    <a:pt x="18750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3" name="Shape 103"/>
            <p:cNvSpPr/>
            <p:nvPr/>
          </p:nvSpPr>
          <p:spPr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7000"/>
                    <a:pt x="33000" y="108000"/>
                    <a:pt x="60000" y="108000"/>
                  </a:cubicBezTo>
                  <a:cubicBezTo>
                    <a:pt x="87000" y="108000"/>
                    <a:pt x="108000" y="87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4" name="Shape 104"/>
            <p:cNvSpPr/>
            <p:nvPr/>
          </p:nvSpPr>
          <p:spPr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20000"/>
                  </a:moveTo>
                  <a:cubicBezTo>
                    <a:pt x="27000" y="120000"/>
                    <a:pt x="0" y="93000"/>
                    <a:pt x="0" y="60000"/>
                  </a:cubicBezTo>
                  <a:cubicBezTo>
                    <a:pt x="0" y="27000"/>
                    <a:pt x="27000" y="0"/>
                    <a:pt x="60000" y="0"/>
                  </a:cubicBezTo>
                  <a:cubicBezTo>
                    <a:pt x="93000" y="0"/>
                    <a:pt x="120000" y="27000"/>
                    <a:pt x="120000" y="60000"/>
                  </a:cubicBezTo>
                  <a:cubicBezTo>
                    <a:pt x="120000" y="93000"/>
                    <a:pt x="93000" y="120000"/>
                    <a:pt x="60000" y="120000"/>
                  </a:cubicBezTo>
                  <a:close/>
                  <a:moveTo>
                    <a:pt x="60000" y="12000"/>
                  </a:moveTo>
                  <a:cubicBezTo>
                    <a:pt x="33000" y="12000"/>
                    <a:pt x="12000" y="33000"/>
                    <a:pt x="12000" y="60000"/>
                  </a:cubicBezTo>
                  <a:cubicBezTo>
                    <a:pt x="12000" y="87000"/>
                    <a:pt x="33000" y="108000"/>
                    <a:pt x="60000" y="108000"/>
                  </a:cubicBezTo>
                  <a:cubicBezTo>
                    <a:pt x="87000" y="108000"/>
                    <a:pt x="108000" y="87000"/>
                    <a:pt x="108000" y="60000"/>
                  </a:cubicBezTo>
                  <a:cubicBezTo>
                    <a:pt x="108000" y="33000"/>
                    <a:pt x="87000" y="12000"/>
                    <a:pt x="60000" y="12000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5" name="Shape 105"/>
            <p:cNvSpPr/>
            <p:nvPr/>
          </p:nvSpPr>
          <p:spPr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454" y="119999"/>
                  </a:moveTo>
                  <a:lnTo>
                    <a:pt x="0" y="117831"/>
                  </a:lnTo>
                  <a:lnTo>
                    <a:pt x="20454" y="74457"/>
                  </a:lnTo>
                  <a:lnTo>
                    <a:pt x="115909" y="0"/>
                  </a:lnTo>
                  <a:lnTo>
                    <a:pt x="120000" y="4337"/>
                  </a:lnTo>
                  <a:lnTo>
                    <a:pt x="27272" y="77710"/>
                  </a:lnTo>
                  <a:lnTo>
                    <a:pt x="5454" y="119999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6" name="Shape 106"/>
            <p:cNvSpPr/>
            <p:nvPr/>
          </p:nvSpPr>
          <p:spPr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181" y="120000"/>
                  </a:moveTo>
                  <a:cubicBezTo>
                    <a:pt x="43636" y="120000"/>
                    <a:pt x="29090" y="112258"/>
                    <a:pt x="18181" y="100645"/>
                  </a:cubicBezTo>
                  <a:cubicBezTo>
                    <a:pt x="7272" y="92903"/>
                    <a:pt x="0" y="77419"/>
                    <a:pt x="0" y="58064"/>
                  </a:cubicBezTo>
                  <a:cubicBezTo>
                    <a:pt x="0" y="42580"/>
                    <a:pt x="7272" y="27096"/>
                    <a:pt x="18181" y="15483"/>
                  </a:cubicBezTo>
                  <a:cubicBezTo>
                    <a:pt x="29090" y="3870"/>
                    <a:pt x="43636" y="0"/>
                    <a:pt x="58181" y="0"/>
                  </a:cubicBezTo>
                  <a:cubicBezTo>
                    <a:pt x="72727" y="0"/>
                    <a:pt x="87272" y="3870"/>
                    <a:pt x="98181" y="15483"/>
                  </a:cubicBezTo>
                  <a:cubicBezTo>
                    <a:pt x="120000" y="38709"/>
                    <a:pt x="120000" y="77419"/>
                    <a:pt x="98181" y="100645"/>
                  </a:cubicBezTo>
                  <a:cubicBezTo>
                    <a:pt x="87272" y="112258"/>
                    <a:pt x="72727" y="120000"/>
                    <a:pt x="58181" y="120000"/>
                  </a:cubicBezTo>
                  <a:close/>
                  <a:moveTo>
                    <a:pt x="58181" y="15483"/>
                  </a:moveTo>
                  <a:cubicBezTo>
                    <a:pt x="47272" y="15483"/>
                    <a:pt x="36363" y="19354"/>
                    <a:pt x="29090" y="27096"/>
                  </a:cubicBezTo>
                  <a:cubicBezTo>
                    <a:pt x="21818" y="34838"/>
                    <a:pt x="14545" y="46451"/>
                    <a:pt x="14545" y="58064"/>
                  </a:cubicBezTo>
                  <a:cubicBezTo>
                    <a:pt x="14545" y="73548"/>
                    <a:pt x="21818" y="81290"/>
                    <a:pt x="29090" y="92903"/>
                  </a:cubicBezTo>
                  <a:cubicBezTo>
                    <a:pt x="36363" y="100645"/>
                    <a:pt x="47272" y="104516"/>
                    <a:pt x="58181" y="104516"/>
                  </a:cubicBezTo>
                  <a:cubicBezTo>
                    <a:pt x="69090" y="104516"/>
                    <a:pt x="80000" y="100645"/>
                    <a:pt x="87272" y="92903"/>
                  </a:cubicBezTo>
                  <a:cubicBezTo>
                    <a:pt x="105454" y="73548"/>
                    <a:pt x="105454" y="46451"/>
                    <a:pt x="87272" y="27096"/>
                  </a:cubicBezTo>
                  <a:cubicBezTo>
                    <a:pt x="80000" y="19354"/>
                    <a:pt x="69090" y="15483"/>
                    <a:pt x="58181" y="15483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7" name="Shape 107"/>
            <p:cNvSpPr/>
            <p:nvPr/>
          </p:nvSpPr>
          <p:spPr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755" y="120000"/>
                  </a:moveTo>
                  <a:lnTo>
                    <a:pt x="105306" y="102793"/>
                  </a:lnTo>
                  <a:lnTo>
                    <a:pt x="0" y="70954"/>
                  </a:lnTo>
                  <a:lnTo>
                    <a:pt x="0" y="0"/>
                  </a:lnTo>
                  <a:lnTo>
                    <a:pt x="12244" y="0"/>
                  </a:lnTo>
                  <a:lnTo>
                    <a:pt x="12244" y="70842"/>
                  </a:lnTo>
                  <a:lnTo>
                    <a:pt x="117551" y="102793"/>
                  </a:lnTo>
                  <a:lnTo>
                    <a:pt x="120000" y="120000"/>
                  </a:lnTo>
                  <a:lnTo>
                    <a:pt x="107755" y="120000"/>
                  </a:ln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</p:sp>
        <p:sp>
          <p:nvSpPr>
            <p:cNvPr id="108" name="Shape 108"/>
            <p:cNvSpPr/>
            <p:nvPr/>
          </p:nvSpPr>
          <p:spPr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1538" y="120000"/>
                  </a:moveTo>
                  <a:cubicBezTo>
                    <a:pt x="27692" y="120000"/>
                    <a:pt x="0" y="92307"/>
                    <a:pt x="0" y="58461"/>
                  </a:cubicBezTo>
                  <a:cubicBezTo>
                    <a:pt x="0" y="27692"/>
                    <a:pt x="27692" y="0"/>
                    <a:pt x="61538" y="0"/>
                  </a:cubicBezTo>
                  <a:cubicBezTo>
                    <a:pt x="92307" y="0"/>
                    <a:pt x="120000" y="27692"/>
                    <a:pt x="120000" y="58461"/>
                  </a:cubicBezTo>
                  <a:cubicBezTo>
                    <a:pt x="120000" y="92307"/>
                    <a:pt x="92307" y="120000"/>
                    <a:pt x="61538" y="120000"/>
                  </a:cubicBezTo>
                  <a:close/>
                  <a:moveTo>
                    <a:pt x="61538" y="12307"/>
                  </a:moveTo>
                  <a:cubicBezTo>
                    <a:pt x="33846" y="12307"/>
                    <a:pt x="12307" y="33846"/>
                    <a:pt x="12307" y="58461"/>
                  </a:cubicBezTo>
                  <a:cubicBezTo>
                    <a:pt x="12307" y="86153"/>
                    <a:pt x="33846" y="107692"/>
                    <a:pt x="61538" y="107692"/>
                  </a:cubicBezTo>
                  <a:cubicBezTo>
                    <a:pt x="86153" y="107692"/>
                    <a:pt x="107692" y="86153"/>
                    <a:pt x="107692" y="58461"/>
                  </a:cubicBezTo>
                  <a:cubicBezTo>
                    <a:pt x="107692" y="33846"/>
                    <a:pt x="86153" y="12307"/>
                    <a:pt x="61538" y="12307"/>
                  </a:cubicBezTo>
                  <a:close/>
                </a:path>
              </a:pathLst>
            </a:custGeom>
            <a:gradFill>
              <a:gsLst>
                <a:gs pos="0">
                  <a:schemeClr val="lt2"/>
                </a:gs>
                <a:gs pos="100000">
                  <a:srgbClr val="F93500"/>
                </a:gs>
              </a:gsLst>
              <a:lin ang="5400000" scaled="0"/>
            </a:gra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09" name="Shape 109"/>
          <p:cNvSpPr txBox="1"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4800"/>
              <a:buFont typeface="Questrial"/>
              <a:buNone/>
              <a:defRPr sz="4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accent2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accent2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ctr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ctr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ctr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ctr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ctr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ctr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ctr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ctr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dt" idx="10"/>
          </p:nvPr>
        </p:nvSpPr>
        <p:spPr>
          <a:xfrm>
            <a:off x="7077511" y="541020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ftr" idx="11"/>
          </p:nvPr>
        </p:nvSpPr>
        <p:spPr>
          <a:xfrm>
            <a:off x="1876424" y="5410201"/>
            <a:ext cx="5124886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>
            <a:off x="9896911" y="5410199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анорамная фотография с подписью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200"/>
              <a:buFont typeface="Questrial"/>
              <a:buNone/>
              <a:defRPr sz="3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2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noFill/>
          <a:ln w="19050" cap="sq" cmpd="sng">
            <a:solidFill>
              <a:srgbClr val="FFAA93">
                <a:alpha val="6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88900" dist="38100" dir="5400000" algn="t" rotWithShape="0">
              <a:srgbClr val="000000">
                <a:alpha val="40000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228600" marR="0" lvl="0" indent="-2286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4000"/>
              <a:buFont typeface="Arial"/>
              <a:buNone/>
              <a:defRPr sz="3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1141364" y="5124020"/>
            <a:ext cx="9910859" cy="68247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1" name="Shape 171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1141410" y="4419599"/>
            <a:ext cx="9904459" cy="13715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225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с подписью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1720644" y="3365557"/>
            <a:ext cx="8752299" cy="54896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2"/>
          </p:nvPr>
        </p:nvSpPr>
        <p:spPr>
          <a:xfrm>
            <a:off x="1141411" y="4309919"/>
            <a:ext cx="9906002" cy="148949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225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185" name="Shape 185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508000" algn="r" rtl="0">
              <a:spcBef>
                <a:spcPts val="0"/>
              </a:spcBef>
              <a:buClr>
                <a:schemeClr val="lt1"/>
              </a:buClr>
              <a:buSzPts val="8000"/>
              <a:buFont typeface="Questrial"/>
              <a:buNone/>
            </a:pPr>
            <a:r>
              <a:rPr lang="ru-RU" sz="8000" b="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“</a:t>
            </a:r>
          </a:p>
        </p:txBody>
      </p:sp>
      <p:sp>
        <p:nvSpPr>
          <p:cNvPr id="186" name="Shape 186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508000" algn="r" rtl="0">
              <a:spcBef>
                <a:spcPts val="0"/>
              </a:spcBef>
              <a:buClr>
                <a:schemeClr val="lt1"/>
              </a:buClr>
              <a:buSzPts val="8000"/>
              <a:buFont typeface="Questrial"/>
              <a:buNone/>
            </a:pPr>
            <a:r>
              <a:rPr lang="ru-RU" sz="8000" b="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арточка имени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1141364" y="4657655"/>
            <a:ext cx="9904505" cy="114064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225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92" name="Shape 192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ри колонки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body" idx="2"/>
          </p:nvPr>
        </p:nvSpPr>
        <p:spPr>
          <a:xfrm>
            <a:off x="1127918" y="3360263"/>
            <a:ext cx="3208735" cy="243093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97" name="Shape 197"/>
          <p:cNvSpPr txBox="1">
            <a:spLocks noGrp="1"/>
          </p:cNvSpPr>
          <p:nvPr>
            <p:ph type="body" idx="3"/>
          </p:nvPr>
        </p:nvSpPr>
        <p:spPr>
          <a:xfrm>
            <a:off x="4514766" y="2677635"/>
            <a:ext cx="3184385" cy="685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98" name="Shape 198"/>
          <p:cNvSpPr txBox="1">
            <a:spLocks noGrp="1"/>
          </p:cNvSpPr>
          <p:nvPr>
            <p:ph type="body" idx="4"/>
          </p:nvPr>
        </p:nvSpPr>
        <p:spPr>
          <a:xfrm>
            <a:off x="4504213" y="3363435"/>
            <a:ext cx="3195830" cy="243093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99" name="Shape 199"/>
          <p:cNvSpPr txBox="1">
            <a:spLocks noGrp="1"/>
          </p:cNvSpPr>
          <p:nvPr>
            <p:ph type="body" idx="5"/>
          </p:nvPr>
        </p:nvSpPr>
        <p:spPr>
          <a:xfrm>
            <a:off x="7852442" y="2674463"/>
            <a:ext cx="3194968" cy="685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00" name="Shape 200"/>
          <p:cNvSpPr txBox="1">
            <a:spLocks noGrp="1"/>
          </p:cNvSpPr>
          <p:nvPr>
            <p:ph type="body" idx="6"/>
          </p:nvPr>
        </p:nvSpPr>
        <p:spPr>
          <a:xfrm>
            <a:off x="7852442" y="3360263"/>
            <a:ext cx="3194968" cy="243093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01" name="Shape 201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02" name="Shape 202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03" name="Shape 203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толбец с тремя рисунками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07" name="Shape 207"/>
          <p:cNvSpPr>
            <a:spLocks noGrp="1"/>
          </p:cNvSpPr>
          <p:nvPr>
            <p:ph type="pic" idx="2"/>
          </p:nvPr>
        </p:nvSpPr>
        <p:spPr>
          <a:xfrm>
            <a:off x="1141413" y="2666998"/>
            <a:ext cx="3195240" cy="1524000"/>
          </a:xfrm>
          <a:prstGeom prst="round2DiagRect">
            <a:avLst>
              <a:gd name="adj1" fmla="val 16667"/>
              <a:gd name="adj2" fmla="val 0"/>
            </a:avLst>
          </a:prstGeom>
          <a:noFill/>
          <a:ln w="19050" cap="sq" cmpd="sng">
            <a:solidFill>
              <a:srgbClr val="FFAA93">
                <a:alpha val="6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88900" dist="38100" dir="5400000" algn="t" rotWithShape="0">
              <a:srgbClr val="000000">
                <a:alpha val="40000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228600" marR="0" lvl="0" indent="-2286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08" name="Shape 208"/>
          <p:cNvSpPr txBox="1">
            <a:spLocks noGrp="1"/>
          </p:cNvSpPr>
          <p:nvPr>
            <p:ph type="body" idx="3"/>
          </p:nvPr>
        </p:nvSpPr>
        <p:spPr>
          <a:xfrm>
            <a:off x="1141413" y="4980858"/>
            <a:ext cx="3195240" cy="81784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body" idx="4"/>
          </p:nvPr>
        </p:nvSpPr>
        <p:spPr>
          <a:xfrm>
            <a:off x="4489053" y="4404596"/>
            <a:ext cx="3200400" cy="5762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10" name="Shape 210"/>
          <p:cNvSpPr>
            <a:spLocks noGrp="1"/>
          </p:cNvSpPr>
          <p:nvPr>
            <p:ph type="pic" idx="5"/>
          </p:nvPr>
        </p:nvSpPr>
        <p:spPr>
          <a:xfrm>
            <a:off x="4489053" y="2666998"/>
            <a:ext cx="3198940" cy="1524000"/>
          </a:xfrm>
          <a:prstGeom prst="round2DiagRect">
            <a:avLst>
              <a:gd name="adj1" fmla="val 16667"/>
              <a:gd name="adj2" fmla="val 0"/>
            </a:avLst>
          </a:prstGeom>
          <a:noFill/>
          <a:ln w="19050" cap="sq" cmpd="sng">
            <a:solidFill>
              <a:srgbClr val="FFAA93">
                <a:alpha val="6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88900" dist="38100" dir="5400000" algn="t" rotWithShape="0">
              <a:srgbClr val="000000">
                <a:alpha val="40000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228600" marR="0" lvl="0" indent="-2286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11" name="Shape 211"/>
          <p:cNvSpPr txBox="1">
            <a:spLocks noGrp="1"/>
          </p:cNvSpPr>
          <p:nvPr>
            <p:ph type="body" idx="6"/>
          </p:nvPr>
        </p:nvSpPr>
        <p:spPr>
          <a:xfrm>
            <a:off x="4487593" y="4980857"/>
            <a:ext cx="3200400" cy="81034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12" name="Shape 212"/>
          <p:cNvSpPr txBox="1">
            <a:spLocks noGrp="1"/>
          </p:cNvSpPr>
          <p:nvPr>
            <p:ph type="body" idx="7"/>
          </p:nvPr>
        </p:nvSpPr>
        <p:spPr>
          <a:xfrm>
            <a:off x="7852567" y="4404595"/>
            <a:ext cx="3190741" cy="5762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13" name="Shape 213"/>
          <p:cNvSpPr>
            <a:spLocks noGrp="1"/>
          </p:cNvSpPr>
          <p:nvPr>
            <p:ph type="pic" idx="8"/>
          </p:nvPr>
        </p:nvSpPr>
        <p:spPr>
          <a:xfrm>
            <a:off x="7852442" y="2666998"/>
            <a:ext cx="3194969" cy="1524000"/>
          </a:xfrm>
          <a:prstGeom prst="round2DiagRect">
            <a:avLst>
              <a:gd name="adj1" fmla="val 16667"/>
              <a:gd name="adj2" fmla="val 0"/>
            </a:avLst>
          </a:prstGeom>
          <a:noFill/>
          <a:ln w="19050" cap="sq" cmpd="sng">
            <a:solidFill>
              <a:srgbClr val="FFAA93">
                <a:alpha val="6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88900" dist="38100" dir="5400000" algn="t" rotWithShape="0">
              <a:srgbClr val="000000">
                <a:alpha val="40000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228600" marR="0" lvl="0" indent="-2286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14" name="Shape 214"/>
          <p:cNvSpPr txBox="1">
            <a:spLocks noGrp="1"/>
          </p:cNvSpPr>
          <p:nvPr>
            <p:ph type="body" idx="9"/>
          </p:nvPr>
        </p:nvSpPr>
        <p:spPr>
          <a:xfrm>
            <a:off x="7852442" y="4980854"/>
            <a:ext cx="3194968" cy="81034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125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15" name="Shape 215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16" name="Shape 216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17" name="Shape 217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0" name="Shape 220"/>
          <p:cNvSpPr txBox="1">
            <a:spLocks noGrp="1"/>
          </p:cNvSpPr>
          <p:nvPr>
            <p:ph type="body" idx="1"/>
          </p:nvPr>
        </p:nvSpPr>
        <p:spPr>
          <a:xfrm rot="5400000">
            <a:off x="4323555" y="-932655"/>
            <a:ext cx="3541714" cy="99059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381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21" name="Shape 221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22" name="Shape 222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title"/>
          </p:nvPr>
        </p:nvSpPr>
        <p:spPr>
          <a:xfrm rot="5400000">
            <a:off x="7454105" y="2197894"/>
            <a:ext cx="5181601" cy="200501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6" name="Shape 226"/>
          <p:cNvSpPr txBox="1">
            <a:spLocks noGrp="1"/>
          </p:cNvSpPr>
          <p:nvPr>
            <p:ph type="body" idx="1"/>
          </p:nvPr>
        </p:nvSpPr>
        <p:spPr>
          <a:xfrm rot="5400000">
            <a:off x="2424904" y="-673895"/>
            <a:ext cx="5181601" cy="774859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381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27" name="Shape 227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28" name="Shape 228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229" name="Shape 229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381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225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25" name="Shape 125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1141410" y="2249486"/>
            <a:ext cx="4878389" cy="35417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381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2"/>
          </p:nvPr>
        </p:nvSpPr>
        <p:spPr>
          <a:xfrm>
            <a:off x="6172200" y="2249486"/>
            <a:ext cx="4875211" cy="35417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381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2"/>
          </p:nvPr>
        </p:nvSpPr>
        <p:spPr>
          <a:xfrm>
            <a:off x="1141410" y="3073397"/>
            <a:ext cx="4878391" cy="271780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381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body" idx="3"/>
          </p:nvPr>
        </p:nvSpPr>
        <p:spPr>
          <a:xfrm>
            <a:off x="6400808" y="2249485"/>
            <a:ext cx="4646602" cy="8239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body" idx="4"/>
          </p:nvPr>
        </p:nvSpPr>
        <p:spPr>
          <a:xfrm>
            <a:off x="6172200" y="3073397"/>
            <a:ext cx="4875210" cy="271780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381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200"/>
              <a:buFont typeface="Questrial"/>
              <a:buNone/>
              <a:defRPr sz="3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5156200" y="592666"/>
            <a:ext cx="5891209" cy="519853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228600" marR="0" lvl="0" indent="-381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54" name="Shape 154"/>
          <p:cNvSpPr txBox="1">
            <a:spLocks noGrp="1"/>
          </p:cNvSpPr>
          <p:nvPr>
            <p:ph type="body" idx="2"/>
          </p:nvPr>
        </p:nvSpPr>
        <p:spPr>
          <a:xfrm>
            <a:off x="1146705" y="2249486"/>
            <a:ext cx="3856037" cy="35417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56" name="Shape 156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200"/>
              <a:buFont typeface="Questrial"/>
              <a:buNone/>
              <a:defRPr sz="3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0" name="Shape 160"/>
          <p:cNvSpPr>
            <a:spLocks noGrp="1"/>
          </p:cNvSpPr>
          <p:nvPr>
            <p:ph type="pic" idx="2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noFill/>
          <a:ln w="19050" cap="sq" cmpd="sng">
            <a:solidFill>
              <a:srgbClr val="FFAA93">
                <a:alpha val="6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88900" dist="38100" dir="5400000" algn="t" rotWithShape="0">
              <a:srgbClr val="000000">
                <a:alpha val="40000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4000"/>
              <a:buFont typeface="Arial"/>
              <a:buNone/>
              <a:defRPr sz="3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35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30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1141410" y="2249486"/>
            <a:ext cx="5934511" cy="35417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5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25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2" name="Shape 162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3" name="Shape 163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9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hape 6" descr="\\DROBO-FS\QuickDrops\JB\PPTX NG\Droplets\LightingOverlay.png"/>
          <p:cNvPicPr preferRelativeResize="0"/>
          <p:nvPr/>
        </p:nvPicPr>
        <p:blipFill rotWithShape="1">
          <a:blip r:embed="rId20">
            <a:alphaModFix amt="30000"/>
          </a:blip>
          <a:srcRect/>
          <a:stretch/>
        </p:blipFill>
        <p:spPr>
          <a:xfrm>
            <a:off x="0" y="-1"/>
            <a:ext cx="12192003" cy="68580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Shape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8" name="Shape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</p:grpSpPr>
          <p:sp>
            <p:nvSpPr>
              <p:cNvPr id="9" name="Shape 9"/>
              <p:cNvSpPr/>
              <p:nvPr/>
            </p:nvSpPr>
            <p:spPr>
              <a:xfrm>
                <a:off x="114300" y="4763"/>
                <a:ext cx="23813" cy="2181225"/>
              </a:xfrm>
              <a:prstGeom prst="rect">
                <a:avLst/>
              </a:pr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0" name="Shape 10"/>
              <p:cNvSpPr/>
              <p:nvPr/>
            </p:nvSpPr>
            <p:spPr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3000" y="0"/>
                      <a:pt x="120000" y="27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3000" y="12000"/>
                      <a:pt x="12000" y="33000"/>
                      <a:pt x="12000" y="60000"/>
                    </a:cubicBezTo>
                    <a:cubicBezTo>
                      <a:pt x="12000" y="87000"/>
                      <a:pt x="33000" y="108000"/>
                      <a:pt x="60000" y="108000"/>
                    </a:cubicBezTo>
                    <a:cubicBezTo>
                      <a:pt x="84000" y="108000"/>
                      <a:pt x="108000" y="87000"/>
                      <a:pt x="108000" y="60000"/>
                    </a:cubicBezTo>
                    <a:cubicBezTo>
                      <a:pt x="108000" y="33000"/>
                      <a:pt x="84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1" name="Shape 11"/>
              <p:cNvSpPr/>
              <p:nvPr/>
            </p:nvSpPr>
            <p:spPr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3000" y="0"/>
                      <a:pt x="120000" y="27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6000" y="12000"/>
                      <a:pt x="12000" y="33000"/>
                      <a:pt x="12000" y="60000"/>
                    </a:cubicBezTo>
                    <a:cubicBezTo>
                      <a:pt x="12000" y="87000"/>
                      <a:pt x="36000" y="108000"/>
                      <a:pt x="60000" y="108000"/>
                    </a:cubicBezTo>
                    <a:cubicBezTo>
                      <a:pt x="87000" y="108000"/>
                      <a:pt x="108000" y="87000"/>
                      <a:pt x="108000" y="60000"/>
                    </a:cubicBezTo>
                    <a:cubicBezTo>
                      <a:pt x="108000" y="33000"/>
                      <a:pt x="87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2" name="Shape 12"/>
              <p:cNvSpPr/>
              <p:nvPr/>
            </p:nvSpPr>
            <p:spPr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2274" y="120000"/>
                    </a:moveTo>
                    <a:lnTo>
                      <a:pt x="0" y="65836"/>
                    </a:lnTo>
                    <a:lnTo>
                      <a:pt x="0" y="0"/>
                    </a:lnTo>
                    <a:lnTo>
                      <a:pt x="7725" y="0"/>
                    </a:lnTo>
                    <a:lnTo>
                      <a:pt x="7725" y="65521"/>
                    </a:lnTo>
                    <a:lnTo>
                      <a:pt x="120000" y="119368"/>
                    </a:lnTo>
                    <a:lnTo>
                      <a:pt x="112274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3" name="Shape 13"/>
              <p:cNvSpPr/>
              <p:nvPr/>
            </p:nvSpPr>
            <p:spPr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9000" y="0"/>
                      <a:pt x="120000" y="18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3000" y="12000"/>
                      <a:pt x="12000" y="33000"/>
                      <a:pt x="12000" y="60000"/>
                    </a:cubicBezTo>
                    <a:cubicBezTo>
                      <a:pt x="12000" y="87000"/>
                      <a:pt x="33000" y="108000"/>
                      <a:pt x="60000" y="108000"/>
                    </a:cubicBezTo>
                    <a:cubicBezTo>
                      <a:pt x="84000" y="108000"/>
                      <a:pt x="108000" y="87000"/>
                      <a:pt x="108000" y="60000"/>
                    </a:cubicBezTo>
                    <a:cubicBezTo>
                      <a:pt x="108000" y="27000"/>
                      <a:pt x="93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4" name="Shape 14"/>
              <p:cNvSpPr/>
              <p:nvPr/>
            </p:nvSpPr>
            <p:spPr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3819" y="120000"/>
                    </a:moveTo>
                    <a:lnTo>
                      <a:pt x="0" y="51009"/>
                    </a:lnTo>
                    <a:lnTo>
                      <a:pt x="0" y="0"/>
                    </a:lnTo>
                    <a:lnTo>
                      <a:pt x="9270" y="0"/>
                    </a:lnTo>
                    <a:lnTo>
                      <a:pt x="9270" y="50610"/>
                    </a:lnTo>
                    <a:lnTo>
                      <a:pt x="120000" y="119200"/>
                    </a:lnTo>
                    <a:lnTo>
                      <a:pt x="113819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5" name="Shape 15"/>
              <p:cNvSpPr/>
              <p:nvPr/>
            </p:nvSpPr>
            <p:spPr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lnTo>
                      <a:pt x="97500" y="120000"/>
                    </a:lnTo>
                    <a:lnTo>
                      <a:pt x="97500" y="40069"/>
                    </a:lnTo>
                    <a:lnTo>
                      <a:pt x="0" y="1252"/>
                    </a:lnTo>
                    <a:lnTo>
                      <a:pt x="18750" y="0"/>
                    </a:lnTo>
                    <a:lnTo>
                      <a:pt x="120000" y="39443"/>
                    </a:lnTo>
                    <a:lnTo>
                      <a:pt x="120000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6" name="Shape 16"/>
              <p:cNvSpPr/>
              <p:nvPr/>
            </p:nvSpPr>
            <p:spPr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9000" y="0"/>
                      <a:pt x="120000" y="21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3000" y="12000"/>
                      <a:pt x="12000" y="33000"/>
                      <a:pt x="12000" y="60000"/>
                    </a:cubicBezTo>
                    <a:cubicBezTo>
                      <a:pt x="12000" y="87000"/>
                      <a:pt x="33000" y="108000"/>
                      <a:pt x="60000" y="108000"/>
                    </a:cubicBezTo>
                    <a:cubicBezTo>
                      <a:pt x="87000" y="108000"/>
                      <a:pt x="108000" y="87000"/>
                      <a:pt x="108000" y="60000"/>
                    </a:cubicBezTo>
                    <a:cubicBezTo>
                      <a:pt x="108000" y="27000"/>
                      <a:pt x="93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7" name="Shape 17"/>
              <p:cNvSpPr/>
              <p:nvPr/>
            </p:nvSpPr>
            <p:spPr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3000" y="0"/>
                      <a:pt x="120000" y="27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3000" y="12000"/>
                      <a:pt x="12000" y="33000"/>
                      <a:pt x="12000" y="60000"/>
                    </a:cubicBezTo>
                    <a:cubicBezTo>
                      <a:pt x="12000" y="87000"/>
                      <a:pt x="33000" y="108000"/>
                      <a:pt x="60000" y="108000"/>
                    </a:cubicBezTo>
                    <a:cubicBezTo>
                      <a:pt x="87000" y="108000"/>
                      <a:pt x="108000" y="87000"/>
                      <a:pt x="108000" y="60000"/>
                    </a:cubicBezTo>
                    <a:cubicBezTo>
                      <a:pt x="108000" y="33000"/>
                      <a:pt x="87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18" name="Shape 18"/>
              <p:cNvSpPr/>
              <p:nvPr/>
            </p:nvSpPr>
            <p:spPr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5939" y="119999"/>
                    </a:moveTo>
                    <a:lnTo>
                      <a:pt x="21654" y="44457"/>
                    </a:lnTo>
                    <a:lnTo>
                      <a:pt x="0" y="2168"/>
                    </a:lnTo>
                    <a:lnTo>
                      <a:pt x="6766" y="0"/>
                    </a:lnTo>
                    <a:lnTo>
                      <a:pt x="28421" y="41204"/>
                    </a:lnTo>
                    <a:lnTo>
                      <a:pt x="120000" y="115662"/>
                    </a:lnTo>
                    <a:lnTo>
                      <a:pt x="115939" y="119999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19" name="Shape 19"/>
              <p:cNvSpPr/>
              <p:nvPr/>
            </p:nvSpPr>
            <p:spPr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45882" y="120000"/>
                      <a:pt x="31764" y="116129"/>
                      <a:pt x="21176" y="104516"/>
                    </a:cubicBezTo>
                    <a:cubicBezTo>
                      <a:pt x="0" y="77419"/>
                      <a:pt x="0" y="38709"/>
                      <a:pt x="21176" y="15483"/>
                    </a:cubicBezTo>
                    <a:cubicBezTo>
                      <a:pt x="31764" y="3870"/>
                      <a:pt x="45882" y="0"/>
                      <a:pt x="60000" y="0"/>
                    </a:cubicBezTo>
                    <a:cubicBezTo>
                      <a:pt x="74117" y="0"/>
                      <a:pt x="88235" y="3870"/>
                      <a:pt x="98823" y="15483"/>
                    </a:cubicBezTo>
                    <a:cubicBezTo>
                      <a:pt x="120000" y="38709"/>
                      <a:pt x="120000" y="77419"/>
                      <a:pt x="98823" y="104516"/>
                    </a:cubicBezTo>
                    <a:cubicBezTo>
                      <a:pt x="88235" y="116129"/>
                      <a:pt x="74117" y="120000"/>
                      <a:pt x="60000" y="120000"/>
                    </a:cubicBezTo>
                    <a:close/>
                    <a:moveTo>
                      <a:pt x="60000" y="15483"/>
                    </a:moveTo>
                    <a:cubicBezTo>
                      <a:pt x="49411" y="15483"/>
                      <a:pt x="38823" y="19354"/>
                      <a:pt x="31764" y="27096"/>
                    </a:cubicBezTo>
                    <a:cubicBezTo>
                      <a:pt x="14117" y="46451"/>
                      <a:pt x="14117" y="73548"/>
                      <a:pt x="31764" y="92903"/>
                    </a:cubicBezTo>
                    <a:cubicBezTo>
                      <a:pt x="38823" y="100645"/>
                      <a:pt x="49411" y="104516"/>
                      <a:pt x="60000" y="104516"/>
                    </a:cubicBezTo>
                    <a:cubicBezTo>
                      <a:pt x="70588" y="104516"/>
                      <a:pt x="81176" y="100645"/>
                      <a:pt x="88235" y="92903"/>
                    </a:cubicBezTo>
                    <a:cubicBezTo>
                      <a:pt x="105882" y="73548"/>
                      <a:pt x="105882" y="46451"/>
                      <a:pt x="88235" y="27096"/>
                    </a:cubicBezTo>
                    <a:cubicBezTo>
                      <a:pt x="81176" y="19354"/>
                      <a:pt x="70588" y="15483"/>
                      <a:pt x="60000" y="1548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cxnSp>
            <p:nvCxnSpPr>
              <p:cNvPr id="20" name="Shape 20"/>
              <p:cNvCxnSpPr/>
              <p:nvPr/>
            </p:nvCxnSpPr>
            <p:spPr>
              <a:xfrm>
                <a:off x="-4763" y="9525"/>
                <a:ext cx="0" cy="0"/>
              </a:xfrm>
              <a:prstGeom prst="straightConnector1">
                <a:avLst/>
              </a:pr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 w="9525" cap="flat" cmpd="sng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</p:cxnSp>
          <p:sp>
            <p:nvSpPr>
              <p:cNvPr id="21" name="Shape 21"/>
              <p:cNvSpPr/>
              <p:nvPr/>
            </p:nvSpPr>
            <p:spPr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230" y="120000"/>
                    </a:moveTo>
                    <a:lnTo>
                      <a:pt x="0" y="106500"/>
                    </a:lnTo>
                    <a:lnTo>
                      <a:pt x="106153" y="0"/>
                    </a:lnTo>
                    <a:lnTo>
                      <a:pt x="120000" y="13500"/>
                    </a:lnTo>
                    <a:lnTo>
                      <a:pt x="9230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2" name="Shape 22"/>
              <p:cNvSpPr/>
              <p:nvPr/>
            </p:nvSpPr>
            <p:spPr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lnTo>
                      <a:pt x="100645" y="120000"/>
                    </a:lnTo>
                    <a:lnTo>
                      <a:pt x="100645" y="30891"/>
                    </a:lnTo>
                    <a:lnTo>
                      <a:pt x="0" y="4752"/>
                    </a:lnTo>
                    <a:lnTo>
                      <a:pt x="15483" y="0"/>
                    </a:lnTo>
                    <a:lnTo>
                      <a:pt x="120000" y="27326"/>
                    </a:lnTo>
                    <a:lnTo>
                      <a:pt x="120000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3" name="Shape 23"/>
              <p:cNvSpPr/>
              <p:nvPr/>
            </p:nvSpPr>
            <p:spPr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lnTo>
                      <a:pt x="104000" y="120000"/>
                    </a:lnTo>
                    <a:lnTo>
                      <a:pt x="104000" y="33600"/>
                    </a:lnTo>
                    <a:lnTo>
                      <a:pt x="0" y="3600"/>
                    </a:lnTo>
                    <a:lnTo>
                      <a:pt x="12000" y="0"/>
                    </a:lnTo>
                    <a:lnTo>
                      <a:pt x="120000" y="32400"/>
                    </a:lnTo>
                    <a:lnTo>
                      <a:pt x="120000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4" name="Shape 24"/>
              <p:cNvSpPr/>
              <p:nvPr/>
            </p:nvSpPr>
            <p:spPr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30000" y="120000"/>
                      <a:pt x="0" y="93913"/>
                      <a:pt x="0" y="62608"/>
                    </a:cubicBezTo>
                    <a:cubicBezTo>
                      <a:pt x="0" y="26086"/>
                      <a:pt x="30000" y="0"/>
                      <a:pt x="60000" y="0"/>
                    </a:cubicBezTo>
                    <a:cubicBezTo>
                      <a:pt x="90000" y="0"/>
                      <a:pt x="120000" y="26086"/>
                      <a:pt x="120000" y="62608"/>
                    </a:cubicBezTo>
                    <a:cubicBezTo>
                      <a:pt x="120000" y="93913"/>
                      <a:pt x="90000" y="120000"/>
                      <a:pt x="60000" y="120000"/>
                    </a:cubicBezTo>
                    <a:close/>
                    <a:moveTo>
                      <a:pt x="60000" y="20869"/>
                    </a:moveTo>
                    <a:cubicBezTo>
                      <a:pt x="40000" y="20869"/>
                      <a:pt x="20000" y="41739"/>
                      <a:pt x="20000" y="62608"/>
                    </a:cubicBezTo>
                    <a:cubicBezTo>
                      <a:pt x="20000" y="83478"/>
                      <a:pt x="40000" y="99130"/>
                      <a:pt x="60000" y="99130"/>
                    </a:cubicBezTo>
                    <a:cubicBezTo>
                      <a:pt x="80000" y="99130"/>
                      <a:pt x="100000" y="83478"/>
                      <a:pt x="100000" y="62608"/>
                    </a:cubicBezTo>
                    <a:cubicBezTo>
                      <a:pt x="100000" y="41739"/>
                      <a:pt x="80000" y="20869"/>
                      <a:pt x="60000" y="2086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25" name="Shape 25"/>
              <p:cNvSpPr/>
              <p:nvPr/>
            </p:nvSpPr>
            <p:spPr>
              <a:xfrm>
                <a:off x="133350" y="4662488"/>
                <a:ext cx="23813" cy="2181225"/>
              </a:xfrm>
              <a:prstGeom prst="rect">
                <a:avLst/>
              </a:pr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26" name="Shape 26"/>
              <p:cNvSpPr/>
              <p:nvPr/>
            </p:nvSpPr>
            <p:spPr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725" y="120000"/>
                    </a:moveTo>
                    <a:lnTo>
                      <a:pt x="0" y="120000"/>
                    </a:lnTo>
                    <a:lnTo>
                      <a:pt x="0" y="54449"/>
                    </a:lnTo>
                    <a:lnTo>
                      <a:pt x="0" y="54132"/>
                    </a:lnTo>
                    <a:lnTo>
                      <a:pt x="112274" y="0"/>
                    </a:lnTo>
                    <a:lnTo>
                      <a:pt x="120000" y="634"/>
                    </a:lnTo>
                    <a:lnTo>
                      <a:pt x="7725" y="54766"/>
                    </a:lnTo>
                    <a:lnTo>
                      <a:pt x="7725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7" name="Shape 27"/>
              <p:cNvSpPr/>
              <p:nvPr/>
            </p:nvSpPr>
            <p:spPr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3000" y="0"/>
                      <a:pt x="120000" y="27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3000" y="12000"/>
                      <a:pt x="12000" y="33000"/>
                      <a:pt x="12000" y="60000"/>
                    </a:cubicBezTo>
                    <a:cubicBezTo>
                      <a:pt x="12000" y="87000"/>
                      <a:pt x="33000" y="108000"/>
                      <a:pt x="60000" y="108000"/>
                    </a:cubicBezTo>
                    <a:cubicBezTo>
                      <a:pt x="84000" y="108000"/>
                      <a:pt x="108000" y="87000"/>
                      <a:pt x="108000" y="60000"/>
                    </a:cubicBezTo>
                    <a:cubicBezTo>
                      <a:pt x="108000" y="33000"/>
                      <a:pt x="84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28" name="Shape 28"/>
              <p:cNvSpPr/>
              <p:nvPr/>
            </p:nvSpPr>
            <p:spPr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lnTo>
                      <a:pt x="80000" y="120000"/>
                    </a:lnTo>
                    <a:lnTo>
                      <a:pt x="80000" y="23342"/>
                    </a:lnTo>
                    <a:lnTo>
                      <a:pt x="0" y="469"/>
                    </a:lnTo>
                    <a:lnTo>
                      <a:pt x="40000" y="0"/>
                    </a:lnTo>
                    <a:lnTo>
                      <a:pt x="120000" y="22872"/>
                    </a:lnTo>
                    <a:lnTo>
                      <a:pt x="120000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29" name="Shape 29"/>
              <p:cNvSpPr/>
              <p:nvPr/>
            </p:nvSpPr>
            <p:spPr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3000" y="0"/>
                      <a:pt x="120000" y="27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3000" y="12000"/>
                      <a:pt x="12000" y="33000"/>
                      <a:pt x="12000" y="60000"/>
                    </a:cubicBezTo>
                    <a:cubicBezTo>
                      <a:pt x="12000" y="87000"/>
                      <a:pt x="33000" y="108000"/>
                      <a:pt x="60000" y="108000"/>
                    </a:cubicBezTo>
                    <a:cubicBezTo>
                      <a:pt x="87000" y="108000"/>
                      <a:pt x="108000" y="87000"/>
                      <a:pt x="108000" y="60000"/>
                    </a:cubicBezTo>
                    <a:cubicBezTo>
                      <a:pt x="108000" y="33000"/>
                      <a:pt x="87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30" name="Shape 30"/>
              <p:cNvSpPr/>
              <p:nvPr/>
            </p:nvSpPr>
            <p:spPr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52" y="120000"/>
                    </a:moveTo>
                    <a:lnTo>
                      <a:pt x="0" y="120000"/>
                    </a:lnTo>
                    <a:lnTo>
                      <a:pt x="0" y="68819"/>
                    </a:lnTo>
                    <a:lnTo>
                      <a:pt x="1525" y="68418"/>
                    </a:lnTo>
                    <a:lnTo>
                      <a:pt x="112372" y="0"/>
                    </a:lnTo>
                    <a:lnTo>
                      <a:pt x="120000" y="801"/>
                    </a:lnTo>
                    <a:lnTo>
                      <a:pt x="9152" y="69220"/>
                    </a:lnTo>
                    <a:lnTo>
                      <a:pt x="9152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1" name="Shape 31"/>
              <p:cNvSpPr/>
              <p:nvPr/>
            </p:nvSpPr>
            <p:spPr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8750" y="120000"/>
                    </a:moveTo>
                    <a:lnTo>
                      <a:pt x="0" y="118747"/>
                    </a:lnTo>
                    <a:lnTo>
                      <a:pt x="101250" y="79930"/>
                    </a:lnTo>
                    <a:lnTo>
                      <a:pt x="101250" y="0"/>
                    </a:lnTo>
                    <a:lnTo>
                      <a:pt x="120000" y="0"/>
                    </a:lnTo>
                    <a:lnTo>
                      <a:pt x="120000" y="80556"/>
                    </a:lnTo>
                    <a:lnTo>
                      <a:pt x="18750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2" name="Shape 32"/>
              <p:cNvSpPr/>
              <p:nvPr/>
            </p:nvSpPr>
            <p:spPr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3000" y="0"/>
                      <a:pt x="120000" y="27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6000" y="12000"/>
                      <a:pt x="12000" y="33000"/>
                      <a:pt x="12000" y="60000"/>
                    </a:cubicBezTo>
                    <a:cubicBezTo>
                      <a:pt x="12000" y="87000"/>
                      <a:pt x="36000" y="108000"/>
                      <a:pt x="60000" y="108000"/>
                    </a:cubicBezTo>
                    <a:cubicBezTo>
                      <a:pt x="87000" y="108000"/>
                      <a:pt x="108000" y="87000"/>
                      <a:pt x="108000" y="60000"/>
                    </a:cubicBezTo>
                    <a:cubicBezTo>
                      <a:pt x="108000" y="33000"/>
                      <a:pt x="87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33" name="Shape 33"/>
              <p:cNvSpPr/>
              <p:nvPr/>
            </p:nvSpPr>
            <p:spPr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3000" y="0"/>
                      <a:pt x="120000" y="27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6000" y="12000"/>
                      <a:pt x="12000" y="33000"/>
                      <a:pt x="12000" y="60000"/>
                    </a:cubicBezTo>
                    <a:cubicBezTo>
                      <a:pt x="12000" y="87000"/>
                      <a:pt x="36000" y="108000"/>
                      <a:pt x="60000" y="108000"/>
                    </a:cubicBezTo>
                    <a:cubicBezTo>
                      <a:pt x="87000" y="108000"/>
                      <a:pt x="108000" y="87000"/>
                      <a:pt x="108000" y="60000"/>
                    </a:cubicBezTo>
                    <a:cubicBezTo>
                      <a:pt x="108000" y="33000"/>
                      <a:pt x="87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34" name="Shape 34"/>
              <p:cNvSpPr/>
              <p:nvPr/>
            </p:nvSpPr>
            <p:spPr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844" y="120000"/>
                    </a:moveTo>
                    <a:lnTo>
                      <a:pt x="0" y="117791"/>
                    </a:lnTo>
                    <a:lnTo>
                      <a:pt x="20532" y="75828"/>
                    </a:lnTo>
                    <a:lnTo>
                      <a:pt x="21901" y="75828"/>
                    </a:lnTo>
                    <a:lnTo>
                      <a:pt x="115893" y="0"/>
                    </a:lnTo>
                    <a:lnTo>
                      <a:pt x="120000" y="4417"/>
                    </a:lnTo>
                    <a:lnTo>
                      <a:pt x="27376" y="79141"/>
                    </a:lnTo>
                    <a:lnTo>
                      <a:pt x="6844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5" name="Shape 35"/>
              <p:cNvSpPr/>
              <p:nvPr/>
            </p:nvSpPr>
            <p:spPr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8181" y="120000"/>
                    </a:moveTo>
                    <a:cubicBezTo>
                      <a:pt x="43636" y="120000"/>
                      <a:pt x="29090" y="112258"/>
                      <a:pt x="18181" y="100645"/>
                    </a:cubicBezTo>
                    <a:cubicBezTo>
                      <a:pt x="7272" y="92903"/>
                      <a:pt x="0" y="77419"/>
                      <a:pt x="0" y="58064"/>
                    </a:cubicBezTo>
                    <a:cubicBezTo>
                      <a:pt x="0" y="42580"/>
                      <a:pt x="7272" y="27096"/>
                      <a:pt x="18181" y="15483"/>
                    </a:cubicBezTo>
                    <a:cubicBezTo>
                      <a:pt x="29090" y="3870"/>
                      <a:pt x="43636" y="0"/>
                      <a:pt x="58181" y="0"/>
                    </a:cubicBezTo>
                    <a:cubicBezTo>
                      <a:pt x="72727" y="0"/>
                      <a:pt x="87272" y="3870"/>
                      <a:pt x="98181" y="15483"/>
                    </a:cubicBezTo>
                    <a:cubicBezTo>
                      <a:pt x="120000" y="38709"/>
                      <a:pt x="120000" y="77419"/>
                      <a:pt x="98181" y="100645"/>
                    </a:cubicBezTo>
                    <a:cubicBezTo>
                      <a:pt x="87272" y="112258"/>
                      <a:pt x="72727" y="120000"/>
                      <a:pt x="58181" y="120000"/>
                    </a:cubicBezTo>
                    <a:close/>
                    <a:moveTo>
                      <a:pt x="58181" y="15483"/>
                    </a:moveTo>
                    <a:cubicBezTo>
                      <a:pt x="47272" y="15483"/>
                      <a:pt x="36363" y="19354"/>
                      <a:pt x="29090" y="27096"/>
                    </a:cubicBezTo>
                    <a:cubicBezTo>
                      <a:pt x="21818" y="34838"/>
                      <a:pt x="14545" y="46451"/>
                      <a:pt x="14545" y="58064"/>
                    </a:cubicBezTo>
                    <a:cubicBezTo>
                      <a:pt x="14545" y="73548"/>
                      <a:pt x="21818" y="81290"/>
                      <a:pt x="29090" y="92903"/>
                    </a:cubicBezTo>
                    <a:cubicBezTo>
                      <a:pt x="36363" y="100645"/>
                      <a:pt x="47272" y="104516"/>
                      <a:pt x="58181" y="104516"/>
                    </a:cubicBezTo>
                    <a:cubicBezTo>
                      <a:pt x="69090" y="104516"/>
                      <a:pt x="80000" y="100645"/>
                      <a:pt x="87272" y="92903"/>
                    </a:cubicBezTo>
                    <a:cubicBezTo>
                      <a:pt x="105454" y="73548"/>
                      <a:pt x="105454" y="46451"/>
                      <a:pt x="87272" y="27096"/>
                    </a:cubicBezTo>
                    <a:cubicBezTo>
                      <a:pt x="80000" y="19354"/>
                      <a:pt x="69090" y="15483"/>
                      <a:pt x="58181" y="1548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  <p:grpSp>
          <p:nvGrpSpPr>
            <p:cNvPr id="36" name="Shape 36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</p:grpSpPr>
          <p:sp>
            <p:nvSpPr>
              <p:cNvPr id="37" name="Shape 37"/>
              <p:cNvSpPr/>
              <p:nvPr/>
            </p:nvSpPr>
            <p:spPr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475" y="120000"/>
                    </a:moveTo>
                    <a:lnTo>
                      <a:pt x="0" y="116656"/>
                    </a:lnTo>
                    <a:lnTo>
                      <a:pt x="92623" y="40123"/>
                    </a:lnTo>
                    <a:lnTo>
                      <a:pt x="113155" y="0"/>
                    </a:lnTo>
                    <a:lnTo>
                      <a:pt x="120000" y="2229"/>
                    </a:lnTo>
                    <a:lnTo>
                      <a:pt x="99467" y="43467"/>
                    </a:lnTo>
                    <a:lnTo>
                      <a:pt x="99467" y="43467"/>
                    </a:lnTo>
                    <a:lnTo>
                      <a:pt x="5475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38" name="Shape 38"/>
              <p:cNvSpPr/>
              <p:nvPr/>
            </p:nvSpPr>
            <p:spPr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1818" y="120000"/>
                    </a:moveTo>
                    <a:cubicBezTo>
                      <a:pt x="47272" y="120000"/>
                      <a:pt x="32727" y="112500"/>
                      <a:pt x="21818" y="101250"/>
                    </a:cubicBezTo>
                    <a:cubicBezTo>
                      <a:pt x="0" y="78750"/>
                      <a:pt x="0" y="41250"/>
                      <a:pt x="21818" y="18750"/>
                    </a:cubicBezTo>
                    <a:cubicBezTo>
                      <a:pt x="32727" y="7500"/>
                      <a:pt x="47272" y="0"/>
                      <a:pt x="61818" y="0"/>
                    </a:cubicBezTo>
                    <a:cubicBezTo>
                      <a:pt x="76363" y="0"/>
                      <a:pt x="90909" y="7500"/>
                      <a:pt x="101818" y="18750"/>
                    </a:cubicBezTo>
                    <a:cubicBezTo>
                      <a:pt x="112727" y="30000"/>
                      <a:pt x="120000" y="45000"/>
                      <a:pt x="120000" y="60000"/>
                    </a:cubicBezTo>
                    <a:cubicBezTo>
                      <a:pt x="120000" y="75000"/>
                      <a:pt x="112727" y="90000"/>
                      <a:pt x="101818" y="101250"/>
                    </a:cubicBezTo>
                    <a:cubicBezTo>
                      <a:pt x="90909" y="112500"/>
                      <a:pt x="76363" y="120000"/>
                      <a:pt x="61818" y="120000"/>
                    </a:cubicBezTo>
                    <a:close/>
                    <a:moveTo>
                      <a:pt x="61818" y="15000"/>
                    </a:moveTo>
                    <a:cubicBezTo>
                      <a:pt x="50909" y="15000"/>
                      <a:pt x="40000" y="22500"/>
                      <a:pt x="32727" y="30000"/>
                    </a:cubicBezTo>
                    <a:cubicBezTo>
                      <a:pt x="14545" y="45000"/>
                      <a:pt x="14545" y="75000"/>
                      <a:pt x="32727" y="90000"/>
                    </a:cubicBezTo>
                    <a:cubicBezTo>
                      <a:pt x="40000" y="101250"/>
                      <a:pt x="50909" y="105000"/>
                      <a:pt x="61818" y="105000"/>
                    </a:cubicBezTo>
                    <a:cubicBezTo>
                      <a:pt x="72727" y="105000"/>
                      <a:pt x="83636" y="101250"/>
                      <a:pt x="94545" y="90000"/>
                    </a:cubicBezTo>
                    <a:cubicBezTo>
                      <a:pt x="109090" y="75000"/>
                      <a:pt x="109090" y="45000"/>
                      <a:pt x="94545" y="30000"/>
                    </a:cubicBezTo>
                    <a:cubicBezTo>
                      <a:pt x="83636" y="22500"/>
                      <a:pt x="72727" y="15000"/>
                      <a:pt x="61818" y="15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39" name="Shape 39"/>
              <p:cNvSpPr/>
              <p:nvPr/>
            </p:nvSpPr>
            <p:spPr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3000" y="0"/>
                      <a:pt x="120000" y="27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3000" y="12000"/>
                      <a:pt x="12000" y="33000"/>
                      <a:pt x="12000" y="60000"/>
                    </a:cubicBezTo>
                    <a:cubicBezTo>
                      <a:pt x="12000" y="87000"/>
                      <a:pt x="33000" y="108000"/>
                      <a:pt x="60000" y="108000"/>
                    </a:cubicBezTo>
                    <a:cubicBezTo>
                      <a:pt x="87000" y="108000"/>
                      <a:pt x="108000" y="87000"/>
                      <a:pt x="108000" y="60000"/>
                    </a:cubicBezTo>
                    <a:cubicBezTo>
                      <a:pt x="108000" y="33000"/>
                      <a:pt x="87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40" name="Shape 40"/>
              <p:cNvSpPr/>
              <p:nvPr/>
            </p:nvSpPr>
            <p:spPr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574" y="120000"/>
                    </a:moveTo>
                    <a:lnTo>
                      <a:pt x="0" y="120000"/>
                    </a:lnTo>
                    <a:lnTo>
                      <a:pt x="0" y="67180"/>
                    </a:lnTo>
                    <a:lnTo>
                      <a:pt x="0" y="67180"/>
                    </a:lnTo>
                    <a:lnTo>
                      <a:pt x="112340" y="0"/>
                    </a:lnTo>
                    <a:lnTo>
                      <a:pt x="120000" y="990"/>
                    </a:lnTo>
                    <a:lnTo>
                      <a:pt x="9574" y="67675"/>
                    </a:lnTo>
                    <a:lnTo>
                      <a:pt x="9574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41" name="Shape 41"/>
              <p:cNvSpPr/>
              <p:nvPr/>
            </p:nvSpPr>
            <p:spPr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1818" y="120000"/>
                    </a:moveTo>
                    <a:cubicBezTo>
                      <a:pt x="29090" y="120000"/>
                      <a:pt x="0" y="90909"/>
                      <a:pt x="0" y="58181"/>
                    </a:cubicBezTo>
                    <a:cubicBezTo>
                      <a:pt x="0" y="25454"/>
                      <a:pt x="29090" y="0"/>
                      <a:pt x="61818" y="0"/>
                    </a:cubicBezTo>
                    <a:cubicBezTo>
                      <a:pt x="94545" y="0"/>
                      <a:pt x="120000" y="25454"/>
                      <a:pt x="120000" y="58181"/>
                    </a:cubicBezTo>
                    <a:cubicBezTo>
                      <a:pt x="120000" y="90909"/>
                      <a:pt x="94545" y="120000"/>
                      <a:pt x="61818" y="120000"/>
                    </a:cubicBezTo>
                    <a:close/>
                    <a:moveTo>
                      <a:pt x="61818" y="14545"/>
                    </a:moveTo>
                    <a:cubicBezTo>
                      <a:pt x="36363" y="14545"/>
                      <a:pt x="14545" y="32727"/>
                      <a:pt x="14545" y="58181"/>
                    </a:cubicBezTo>
                    <a:cubicBezTo>
                      <a:pt x="14545" y="83636"/>
                      <a:pt x="36363" y="105454"/>
                      <a:pt x="61818" y="105454"/>
                    </a:cubicBezTo>
                    <a:cubicBezTo>
                      <a:pt x="83636" y="105454"/>
                      <a:pt x="105454" y="83636"/>
                      <a:pt x="105454" y="58181"/>
                    </a:cubicBezTo>
                    <a:cubicBezTo>
                      <a:pt x="105454" y="32727"/>
                      <a:pt x="83636" y="14545"/>
                      <a:pt x="61818" y="1454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42" name="Shape 42"/>
              <p:cNvSpPr/>
              <p:nvPr/>
            </p:nvSpPr>
            <p:spPr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375" y="120000"/>
                    </a:moveTo>
                    <a:lnTo>
                      <a:pt x="0" y="120000"/>
                    </a:lnTo>
                    <a:lnTo>
                      <a:pt x="0" y="97430"/>
                    </a:lnTo>
                    <a:lnTo>
                      <a:pt x="108750" y="75724"/>
                    </a:lnTo>
                    <a:lnTo>
                      <a:pt x="108750" y="0"/>
                    </a:lnTo>
                    <a:lnTo>
                      <a:pt x="120000" y="0"/>
                    </a:lnTo>
                    <a:lnTo>
                      <a:pt x="120000" y="76464"/>
                    </a:lnTo>
                    <a:lnTo>
                      <a:pt x="9375" y="98170"/>
                    </a:lnTo>
                    <a:lnTo>
                      <a:pt x="9375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43" name="Shape 43"/>
              <p:cNvSpPr/>
              <p:nvPr/>
            </p:nvSpPr>
            <p:spPr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3000" y="0"/>
                      <a:pt x="120000" y="27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3000" y="12000"/>
                      <a:pt x="12000" y="33000"/>
                      <a:pt x="12000" y="60000"/>
                    </a:cubicBezTo>
                    <a:cubicBezTo>
                      <a:pt x="12000" y="87000"/>
                      <a:pt x="33000" y="108000"/>
                      <a:pt x="60000" y="108000"/>
                    </a:cubicBezTo>
                    <a:cubicBezTo>
                      <a:pt x="87000" y="108000"/>
                      <a:pt x="108000" y="87000"/>
                      <a:pt x="108000" y="60000"/>
                    </a:cubicBezTo>
                    <a:cubicBezTo>
                      <a:pt x="108000" y="33000"/>
                      <a:pt x="87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44" name="Shape 44"/>
              <p:cNvSpPr/>
              <p:nvPr/>
            </p:nvSpPr>
            <p:spPr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34" y="120000"/>
                    </a:moveTo>
                    <a:lnTo>
                      <a:pt x="0" y="120000"/>
                    </a:lnTo>
                    <a:lnTo>
                      <a:pt x="0" y="37427"/>
                    </a:lnTo>
                    <a:lnTo>
                      <a:pt x="108865" y="18713"/>
                    </a:lnTo>
                    <a:lnTo>
                      <a:pt x="108865" y="0"/>
                    </a:lnTo>
                    <a:lnTo>
                      <a:pt x="120000" y="0"/>
                    </a:lnTo>
                    <a:lnTo>
                      <a:pt x="120000" y="19348"/>
                    </a:lnTo>
                    <a:lnTo>
                      <a:pt x="11134" y="38061"/>
                    </a:lnTo>
                    <a:lnTo>
                      <a:pt x="11134" y="120000"/>
                    </a:ln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</p:sp>
          <p:sp>
            <p:nvSpPr>
              <p:cNvPr id="45" name="Shape 45"/>
              <p:cNvSpPr/>
              <p:nvPr/>
            </p:nvSpPr>
            <p:spPr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120000"/>
                    </a:moveTo>
                    <a:cubicBezTo>
                      <a:pt x="27000" y="120000"/>
                      <a:pt x="0" y="93000"/>
                      <a:pt x="0" y="60000"/>
                    </a:cubicBezTo>
                    <a:cubicBezTo>
                      <a:pt x="0" y="27000"/>
                      <a:pt x="27000" y="0"/>
                      <a:pt x="60000" y="0"/>
                    </a:cubicBezTo>
                    <a:cubicBezTo>
                      <a:pt x="93000" y="0"/>
                      <a:pt x="120000" y="27000"/>
                      <a:pt x="120000" y="60000"/>
                    </a:cubicBezTo>
                    <a:cubicBezTo>
                      <a:pt x="120000" y="93000"/>
                      <a:pt x="93000" y="120000"/>
                      <a:pt x="60000" y="120000"/>
                    </a:cubicBezTo>
                    <a:close/>
                    <a:moveTo>
                      <a:pt x="60000" y="12000"/>
                    </a:moveTo>
                    <a:cubicBezTo>
                      <a:pt x="36000" y="12000"/>
                      <a:pt x="12000" y="33000"/>
                      <a:pt x="12000" y="60000"/>
                    </a:cubicBezTo>
                    <a:cubicBezTo>
                      <a:pt x="12000" y="87000"/>
                      <a:pt x="36000" y="108000"/>
                      <a:pt x="60000" y="108000"/>
                    </a:cubicBezTo>
                    <a:cubicBezTo>
                      <a:pt x="87000" y="108000"/>
                      <a:pt x="108000" y="87000"/>
                      <a:pt x="108000" y="60000"/>
                    </a:cubicBezTo>
                    <a:cubicBezTo>
                      <a:pt x="108000" y="33000"/>
                      <a:pt x="87000" y="12000"/>
                      <a:pt x="60000" y="120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  <p:sp>
            <p:nvSpPr>
              <p:cNvPr id="46" name="Shape 46"/>
              <p:cNvSpPr/>
              <p:nvPr/>
            </p:nvSpPr>
            <p:spPr>
              <a:xfrm>
                <a:off x="11939587" y="6596063"/>
                <a:ext cx="23813" cy="252413"/>
              </a:xfrm>
              <a:prstGeom prst="rect">
                <a:avLst/>
              </a:prstGeom>
              <a:gradFill>
                <a:gsLst>
                  <a:gs pos="0">
                    <a:schemeClr val="lt2"/>
                  </a:gs>
                  <a:gs pos="100000">
                    <a:srgbClr val="A62300"/>
                  </a:gs>
                </a:gsLst>
                <a:lin ang="5400000" scaled="0"/>
              </a:gra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buNone/>
                </a:pPr>
                <a:endParaRPr/>
              </a:p>
            </p:txBody>
          </p:sp>
        </p:grpSp>
      </p:grpSp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  <a:defRPr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lvl="1" indent="0">
              <a:spcBef>
                <a:spcPts val="0"/>
              </a:spcBef>
              <a:buSzPts val="1400"/>
              <a:buNone/>
              <a:defRPr sz="1800"/>
            </a:lvl2pPr>
            <a:lvl3pPr lvl="2" indent="0">
              <a:spcBef>
                <a:spcPts val="0"/>
              </a:spcBef>
              <a:buSzPts val="1400"/>
              <a:buNone/>
              <a:defRPr sz="1800"/>
            </a:lvl3pPr>
            <a:lvl4pPr lvl="3" indent="0">
              <a:spcBef>
                <a:spcPts val="0"/>
              </a:spcBef>
              <a:buSzPts val="1400"/>
              <a:buNone/>
              <a:defRPr sz="1800"/>
            </a:lvl4pPr>
            <a:lvl5pPr lvl="4" indent="0">
              <a:spcBef>
                <a:spcPts val="0"/>
              </a:spcBef>
              <a:buSzPts val="1400"/>
              <a:buNone/>
              <a:defRPr sz="1800"/>
            </a:lvl5pPr>
            <a:lvl6pPr lvl="5" indent="0">
              <a:spcBef>
                <a:spcPts val="0"/>
              </a:spcBef>
              <a:buSzPts val="1400"/>
              <a:buNone/>
              <a:defRPr sz="1800"/>
            </a:lvl6pPr>
            <a:lvl7pPr lvl="6" indent="0">
              <a:spcBef>
                <a:spcPts val="0"/>
              </a:spcBef>
              <a:buSzPts val="1400"/>
              <a:buNone/>
              <a:defRPr sz="1800"/>
            </a:lvl7pPr>
            <a:lvl8pPr lvl="7" indent="0">
              <a:spcBef>
                <a:spcPts val="0"/>
              </a:spcBef>
              <a:buSzPts val="1400"/>
              <a:buNone/>
              <a:defRPr sz="1800"/>
            </a:lvl8pPr>
            <a:lvl9pPr lvl="8" indent="0">
              <a:spcBef>
                <a:spcPts val="0"/>
              </a:spcBef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381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685800" marR="0" lvl="1" indent="-6985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5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143000" marR="0" lvl="2" indent="-8572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25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600200" marR="0" lvl="3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057400" marR="0" lvl="4" indent="-101600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20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514600" marR="0" lvl="5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971800" marR="0" lvl="6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429000" marR="0" lvl="7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886200" marR="0" lvl="8" indent="-117475" algn="l" rtl="0">
              <a:lnSpc>
                <a:spcPct val="120000"/>
              </a:lnSpc>
              <a:spcBef>
                <a:spcPts val="500"/>
              </a:spcBef>
              <a:buClr>
                <a:schemeClr val="lt1"/>
              </a:buClr>
              <a:buSzPts val="175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457200" marR="0" lvl="1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914400" marR="0" lvl="2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371600" marR="0" lvl="3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1828800" marR="0" lvl="4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286000" marR="0" lvl="5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2743200" marR="0" lvl="6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200400" marR="0" lvl="7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3657600" marR="0" lvl="8" indent="0" algn="l" rtl="0">
              <a:spcBef>
                <a:spcPts val="0"/>
              </a:spcBef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ru-RU" sz="105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pPr marL="0" marR="0" lvl="0" indent="0" algn="r" rtl="0">
                <a:spcBef>
                  <a:spcPts val="0"/>
                </a:spcBef>
                <a:buNone/>
              </a:pPr>
              <a:t>‹#›</a:t>
            </a:fld>
            <a:endParaRPr lang="ru-RU" sz="105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18" Type="http://schemas.openxmlformats.org/officeDocument/2006/relationships/image" Target="../media/image6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5" Type="http://schemas.openxmlformats.org/officeDocument/2006/relationships/image" Target="../media/image6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Relationship Id="rId1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>
            <a:spLocks noGrp="1"/>
          </p:cNvSpPr>
          <p:nvPr>
            <p:ph type="ctrTitle"/>
          </p:nvPr>
        </p:nvSpPr>
        <p:spPr>
          <a:xfrm>
            <a:off x="1876422" y="1742848"/>
            <a:ext cx="8791575" cy="2387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-30480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4800"/>
              <a:buFont typeface="Questrial"/>
              <a:buNone/>
            </a:pPr>
            <a:r>
              <a:rPr lang="ru-RU" sz="4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ПИТАНИЕ ПРИ РАЗЛИЧНЫХ ЗАБОЛЕВАНИЯХ</a:t>
            </a:r>
          </a:p>
        </p:txBody>
      </p:sp>
      <p:sp>
        <p:nvSpPr>
          <p:cNvPr id="235" name="Shape 235"/>
          <p:cNvSpPr txBox="1">
            <a:spLocks noGrp="1"/>
          </p:cNvSpPr>
          <p:nvPr>
            <p:ph type="subTitle" idx="1"/>
          </p:nvPr>
        </p:nvSpPr>
        <p:spPr>
          <a:xfrm>
            <a:off x="6611710" y="5637667"/>
            <a:ext cx="5580290" cy="75224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58750" algn="l" rtl="0">
              <a:lnSpc>
                <a:spcPct val="120000"/>
              </a:lnSpc>
              <a:spcBef>
                <a:spcPts val="0"/>
              </a:spcBef>
              <a:buClr>
                <a:schemeClr val="accent2"/>
              </a:buClr>
              <a:buSzPts val="2500"/>
              <a:buFont typeface="Arial"/>
              <a:buNone/>
            </a:pPr>
            <a:endParaRPr lang="ru-RU" sz="2000" b="0" i="0" u="none" strike="noStrike" cap="none" dirty="0">
              <a:solidFill>
                <a:schemeClr val="accent2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236" name="Shape 236"/>
          <p:cNvSpPr txBox="1"/>
          <p:nvPr/>
        </p:nvSpPr>
        <p:spPr>
          <a:xfrm>
            <a:off x="2581953" y="476032"/>
            <a:ext cx="738051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Гомельский государственный  университет им. Франциска Скорины</a:t>
            </a:r>
          </a:p>
          <a:p>
            <a:pPr marL="0" marR="0" lvl="0" indent="0" algn="ctr" rtl="0">
              <a:spcBef>
                <a:spcPts val="0"/>
              </a:spcBef>
              <a:buNone/>
            </a:pPr>
            <a:r>
              <a:rPr lang="ru-RU" sz="180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Факультет физической культуры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ВРЕДНЫЕ ПРОДУКТЫ</a:t>
            </a:r>
          </a:p>
        </p:txBody>
      </p:sp>
      <p:sp>
        <p:nvSpPr>
          <p:cNvPr id="298" name="Shape 298"/>
          <p:cNvSpPr txBox="1">
            <a:spLocks noGrp="1"/>
          </p:cNvSpPr>
          <p:nvPr>
            <p:ph type="body" idx="1"/>
          </p:nvPr>
        </p:nvSpPr>
        <p:spPr>
          <a:xfrm>
            <a:off x="1141413" y="1905000"/>
            <a:ext cx="9905998" cy="388620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75"/>
              <a:buFont typeface="Arial"/>
              <a:buChar char="•"/>
            </a:pP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сахар, шоколад (особенно молочный), варенья, джемы, повидла, пончики и другие кондитерские изделия в больших количествах;</a:t>
            </a:r>
          </a:p>
          <a:p>
            <a:pPr marL="2286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775"/>
              <a:buFont typeface="Arial"/>
              <a:buChar char="•"/>
            </a:pP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соль и кофе (мешают усвоению полезных витаминов и минералов);</a:t>
            </a:r>
          </a:p>
          <a:p>
            <a:pPr marL="2286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775"/>
              <a:buFont typeface="Arial"/>
              <a:buChar char="•"/>
            </a:pP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мягкая, сухая пища (наибольшая вероятность, что такие блюда останутся на зубах и будут разлагаться);</a:t>
            </a:r>
          </a:p>
          <a:p>
            <a:pPr marL="2286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775"/>
              <a:buFont typeface="Arial"/>
              <a:buChar char="•"/>
            </a:pP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сладкие напитки (особенно газированные; газировка – разъедает эмаль);</a:t>
            </a:r>
          </a:p>
          <a:p>
            <a:pPr marL="2286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775"/>
              <a:buFont typeface="Arial"/>
              <a:buChar char="•"/>
            </a:pP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сухие смеси из орехов и фруктов;</a:t>
            </a:r>
          </a:p>
          <a:p>
            <a:pPr marL="2286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775"/>
              <a:buFont typeface="Arial"/>
              <a:buChar char="•"/>
            </a:pP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некачественная вода.</a:t>
            </a:r>
          </a:p>
          <a:p>
            <a:pPr marL="228600" marR="0" lvl="0" indent="-228600" algn="l" rtl="0">
              <a:lnSpc>
                <a:spcPct val="110000"/>
              </a:lnSpc>
              <a:spcBef>
                <a:spcPts val="1000"/>
              </a:spcBef>
              <a:buClr>
                <a:schemeClr val="lt1"/>
              </a:buClr>
              <a:buSzPts val="2775"/>
              <a:buFont typeface="Arial"/>
              <a:buNone/>
            </a:pPr>
            <a:endParaRPr sz="222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 txBox="1">
            <a:spLocks noGrp="1"/>
          </p:cNvSpPr>
          <p:nvPr>
            <p:ph type="title"/>
          </p:nvPr>
        </p:nvSpPr>
        <p:spPr>
          <a:xfrm>
            <a:off x="858383" y="520546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34290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5400"/>
              <a:buFont typeface="Questrial"/>
              <a:buNone/>
            </a:pPr>
            <a:r>
              <a:rPr lang="ru-RU" sz="54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ПИТАНИЕ ПРИ РАКЕ</a:t>
            </a:r>
          </a:p>
        </p:txBody>
      </p:sp>
      <p:pic>
        <p:nvPicPr>
          <p:cNvPr id="304" name="Shape 30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136319" y="2116137"/>
            <a:ext cx="7654925" cy="38274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>
            <a:spLocks noGrp="1"/>
          </p:cNvSpPr>
          <p:nvPr>
            <p:ph type="body" idx="1"/>
          </p:nvPr>
        </p:nvSpPr>
        <p:spPr>
          <a:xfrm>
            <a:off x="2142899" y="1944687"/>
            <a:ext cx="7784873" cy="297565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110000"/>
              </a:lnSpc>
              <a:spcBef>
                <a:spcPts val="0"/>
              </a:spcBef>
              <a:buClr>
                <a:schemeClr val="lt1"/>
              </a:buClr>
              <a:buSzPts val="3000"/>
              <a:buFont typeface="Arial"/>
              <a:buNone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Еда способна как снизить риск образования опухоли, так и повлиять на ее развитие. Питание онкологических больных должно давать им возможность поддерживать силы организма в борьбе с тяжелым недугом, поэтому очень важно выбирать наиболее полезные продукты для рациона.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 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 txBox="1">
            <a:spLocks noGrp="1"/>
          </p:cNvSpPr>
          <p:nvPr>
            <p:ph type="title"/>
          </p:nvPr>
        </p:nvSpPr>
        <p:spPr>
          <a:xfrm>
            <a:off x="1337356" y="161317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ЗАДАЧИ ПИТАНИЯ</a:t>
            </a:r>
          </a:p>
        </p:txBody>
      </p:sp>
      <p:sp>
        <p:nvSpPr>
          <p:cNvPr id="315" name="Shape 315"/>
          <p:cNvSpPr txBox="1">
            <a:spLocks noGrp="1"/>
          </p:cNvSpPr>
          <p:nvPr>
            <p:ph type="body" idx="1"/>
          </p:nvPr>
        </p:nvSpPr>
        <p:spPr>
          <a:xfrm>
            <a:off x="1308411" y="1498372"/>
            <a:ext cx="6489474" cy="354171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110000"/>
              </a:lnSpc>
              <a:spcBef>
                <a:spcPts val="0"/>
              </a:spcBef>
              <a:buClr>
                <a:schemeClr val="lt1"/>
              </a:buClr>
              <a:buSzPts val="3000"/>
              <a:buFont typeface="Arial"/>
              <a:buNone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пища должна стимулировать работу иммунной системы и обмен веществ;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тормозить развитие опухоли;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помогать очищению организма;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регулировать состав крови;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давать организму дополнительные силы и энергию.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endParaRPr lang="ru-RU" sz="24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316" name="Shape 3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19896" y="4408714"/>
            <a:ext cx="6200724" cy="2449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Shape 3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63119" y="261483"/>
            <a:ext cx="2857500" cy="207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Shape 3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91869" y="1946098"/>
            <a:ext cx="3864988" cy="3160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Shape 3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14" y="4740598"/>
            <a:ext cx="2394856" cy="1508759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Shape 324"/>
          <p:cNvSpPr txBox="1">
            <a:spLocks noGrp="1"/>
          </p:cNvSpPr>
          <p:nvPr>
            <p:ph type="title"/>
          </p:nvPr>
        </p:nvSpPr>
        <p:spPr>
          <a:xfrm>
            <a:off x="1141412" y="0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ПОЛЕЗНЫЕ ПРОДУКТЫ</a:t>
            </a:r>
          </a:p>
        </p:txBody>
      </p:sp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1141412" y="1186542"/>
            <a:ext cx="6576559" cy="517071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76212" algn="l" rtl="0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ts val="2775"/>
              <a:buFont typeface="Arial"/>
              <a:buNone/>
            </a:pP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свежие ягоды, овощи и фрукты (позволяют нормализовать энергетический баланс организма и оптимизировать работу иммунной системы)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все виды капусты (содержат большое количество витамина С, повышающего иммунитет и активных веществ, блокирующих развитие опухоли);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спелые томаты с качественным оливковым маслом прямого холодного отжима (блокирует рост опухолей)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соя и продукты из нее (замедляют рост злокачественной опухоли и нейтрализуют продукты распада опухоли)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продукты, содержащие жирные Омега-3 кислоты: рыбий жир, льняное масло, морская жирная рыба.</a:t>
            </a:r>
          </a:p>
        </p:txBody>
      </p:sp>
      <p:pic>
        <p:nvPicPr>
          <p:cNvPr id="326" name="Shape 3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17971" y="3771900"/>
            <a:ext cx="2397277" cy="1348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Shape 3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273788" y="2351142"/>
            <a:ext cx="2177982" cy="1634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Shape 3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17971" y="633141"/>
            <a:ext cx="3850141" cy="1926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 txBox="1">
            <a:spLocks noGrp="1"/>
          </p:cNvSpPr>
          <p:nvPr>
            <p:ph type="title"/>
          </p:nvPr>
        </p:nvSpPr>
        <p:spPr>
          <a:xfrm>
            <a:off x="1141414" y="368146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ЗАПРЕЩЕННЫЕ ПРОДУКТЫ</a:t>
            </a:r>
          </a:p>
        </p:txBody>
      </p:sp>
      <p:sp>
        <p:nvSpPr>
          <p:cNvPr id="334" name="Shape 334"/>
          <p:cNvSpPr txBox="1">
            <a:spLocks noGrp="1"/>
          </p:cNvSpPr>
          <p:nvPr>
            <p:ph type="body" idx="1"/>
          </p:nvPr>
        </p:nvSpPr>
        <p:spPr>
          <a:xfrm>
            <a:off x="1141414" y="2106086"/>
            <a:ext cx="9905999" cy="46411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120000"/>
              </a:lnSpc>
              <a:spcBef>
                <a:spcPts val="0"/>
              </a:spcBef>
              <a:buClr>
                <a:schemeClr val="lt1"/>
              </a:buClr>
              <a:buSzPts val="3000"/>
              <a:buFont typeface="Arial"/>
              <a:buNone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все животные жиры;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рафинированные продукты.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/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Тяжелые продукты питания, к которым относятся </a:t>
            </a:r>
            <a:r>
              <a:rPr lang="ru-RU" sz="2400" b="0" i="0" u="sng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копченые</a:t>
            </a: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, </a:t>
            </a:r>
            <a:r>
              <a:rPr lang="ru-RU" sz="2400" b="0" i="0" u="sng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соленые</a:t>
            </a: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, </a:t>
            </a:r>
            <a:r>
              <a:rPr lang="ru-RU" sz="2400" b="0" i="0" u="sng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жареные</a:t>
            </a: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, </a:t>
            </a:r>
            <a:r>
              <a:rPr lang="ru-RU" sz="2400" b="0" i="0" u="sng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жирные</a:t>
            </a: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и </a:t>
            </a:r>
            <a:r>
              <a:rPr lang="ru-RU" sz="2400" b="0" i="0" u="sng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консервированные</a:t>
            </a: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продукты, требуют много энергии для нормального переваривания и содержат вредные вещества-канцерогены, которые при регулярном неправильном питании сами способны спровоцировать развитие злокачественной опухоли.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endParaRPr lang="ru-RU" sz="24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335" name="Shape 3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8343" y="696241"/>
            <a:ext cx="2438400" cy="243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34290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5400"/>
              <a:buFont typeface="Questrial"/>
              <a:buNone/>
            </a:pPr>
            <a:r>
              <a:rPr lang="ru-RU" sz="54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ПИТАНИЕ ПРИ АНОРЕКСИИ</a:t>
            </a:r>
          </a:p>
        </p:txBody>
      </p:sp>
      <p:pic>
        <p:nvPicPr>
          <p:cNvPr id="341" name="Shape 3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33522" y="2233612"/>
            <a:ext cx="5521779" cy="4030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 txBox="1">
            <a:spLocks noGrp="1"/>
          </p:cNvSpPr>
          <p:nvPr>
            <p:ph type="body" idx="1"/>
          </p:nvPr>
        </p:nvSpPr>
        <p:spPr>
          <a:xfrm>
            <a:off x="1001486" y="838200"/>
            <a:ext cx="10678885" cy="512717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76212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75"/>
              <a:buFont typeface="Arial"/>
              <a:buNone/>
            </a:pP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Важная часть лечения анорексии зак-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лючается в лечебном питании. Основ-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ная цель лечения анорексии состоит 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в коррекции состава тканей тела, 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но это возможно только при условии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наличия правильного клеточного 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функционирования. Для определения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дефицита конкретных белков, микро-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элементов и жирных кислот, можно</a:t>
            </a:r>
            <a:b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воспользоваться анамнезом питания, в котором содержится информация о потреблении жидкости, употреблении кофеина и алкоголя, курении, применении витаминных пищевых добавок и о результатах измерения роста и массы тела. </a:t>
            </a: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2775"/>
              <a:buFont typeface="Arial"/>
              <a:buNone/>
            </a:pPr>
            <a:endParaRPr sz="222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347" name="Shape 3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78607" y="1021356"/>
            <a:ext cx="5127169" cy="3420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 txBox="1">
            <a:spLocks noGrp="1"/>
          </p:cNvSpPr>
          <p:nvPr>
            <p:ph type="title"/>
          </p:nvPr>
        </p:nvSpPr>
        <p:spPr>
          <a:xfrm>
            <a:off x="1141412" y="118071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ПРАВИЛА ПИТАНИЯ</a:t>
            </a:r>
          </a:p>
        </p:txBody>
      </p:sp>
      <p:sp>
        <p:nvSpPr>
          <p:cNvPr id="353" name="Shape 353"/>
          <p:cNvSpPr txBox="1">
            <a:spLocks noGrp="1"/>
          </p:cNvSpPr>
          <p:nvPr>
            <p:ph type="body" idx="1"/>
          </p:nvPr>
        </p:nvSpPr>
        <p:spPr>
          <a:xfrm>
            <a:off x="1056790" y="1336158"/>
            <a:ext cx="7044645" cy="308451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332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99"/>
              <a:buFont typeface="Arial"/>
              <a:buNone/>
            </a:pP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1. В начале лечения должна быть определена целевая масса тела. </a:t>
            </a:r>
          </a:p>
          <a:p>
            <a:pPr marL="0" marR="0" lvl="0" indent="-13327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99"/>
              <a:buFont typeface="Arial"/>
              <a:buNone/>
            </a:pP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   1 этап: Лечения разрушений, которые были вызваны болезнью.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   2 этап: Работа с психиатром. 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На всех этапах лечения должен вестись постоянный контроль над меню и диетой врачом-диетологом. Питание при анорексии является одним из главных компонентов успешного выздоровления.</a:t>
            </a:r>
          </a:p>
          <a:p>
            <a:pPr marL="0" marR="0" lvl="0" indent="-133270" algn="l" rtl="0">
              <a:lnSpc>
                <a:spcPct val="100000"/>
              </a:lnSpc>
              <a:spcBef>
                <a:spcPts val="1000"/>
              </a:spcBef>
              <a:buClr>
                <a:schemeClr val="lt1"/>
              </a:buClr>
              <a:buSzPts val="2099"/>
              <a:buFont typeface="Arial"/>
              <a:buNone/>
            </a:pP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2. Регулярное принятие пищи без ее отторжения организмом. </a:t>
            </a:r>
          </a:p>
        </p:txBody>
      </p:sp>
      <p:pic>
        <p:nvPicPr>
          <p:cNvPr id="354" name="Shape 3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58815" y="4969862"/>
            <a:ext cx="2553832" cy="2553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Shape 3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17198" y="3189718"/>
            <a:ext cx="2219449" cy="1607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Shape 35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14958" y="4647349"/>
            <a:ext cx="1922442" cy="1912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Shape 35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66560" y="4584805"/>
            <a:ext cx="1746153" cy="218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Shape 35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97359" y="-134333"/>
            <a:ext cx="2553417" cy="1749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Shape 35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72467" y="3780566"/>
            <a:ext cx="2750521" cy="1894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Shape 36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690184" y="4969862"/>
            <a:ext cx="2248494" cy="2248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Shape 36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888941" y="3884036"/>
            <a:ext cx="1719752" cy="1719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Shape 36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-220082" y="4847490"/>
            <a:ext cx="2370866" cy="2370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Shape 36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9268124" y="2561569"/>
            <a:ext cx="1356850" cy="1662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Shape 364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2097732">
            <a:off x="9648883" y="4663555"/>
            <a:ext cx="2627911" cy="1584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Shape 365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rot="5845658">
            <a:off x="10271373" y="3029108"/>
            <a:ext cx="2185339" cy="1577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Shape 366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 rot="-964955">
            <a:off x="2670580" y="4193531"/>
            <a:ext cx="3075446" cy="828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Shape 367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8186057" y="1259108"/>
            <a:ext cx="2750004" cy="1396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Shape 368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0271373" y="1279638"/>
            <a:ext cx="1983058" cy="1451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Shape 369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308813" y="202388"/>
            <a:ext cx="1804080" cy="1170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Shape 374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ОПАСНЫЕ ПРОДУКТЫ</a:t>
            </a:r>
          </a:p>
        </p:txBody>
      </p:sp>
      <p:sp>
        <p:nvSpPr>
          <p:cNvPr id="375" name="Shape 375"/>
          <p:cNvSpPr txBox="1">
            <a:spLocks noGrp="1"/>
          </p:cNvSpPr>
          <p:nvPr>
            <p:ph type="body" idx="1"/>
          </p:nvPr>
        </p:nvSpPr>
        <p:spPr>
          <a:xfrm>
            <a:off x="1141413" y="2097088"/>
            <a:ext cx="9559245" cy="354171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50"/>
              <a:buFont typeface="Arial"/>
              <a:buChar char="-"/>
            </a:pPr>
            <a:r>
              <a:rPr lang="ru-RU" sz="204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консервированные продукты (колбасы, мясные и рыбные консервы, консервированные овощи), 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50"/>
              <a:buFont typeface="Arial"/>
              <a:buChar char="-"/>
            </a:pPr>
            <a:r>
              <a:rPr lang="ru-RU" sz="204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искусственные продукты (спреды, маргарины, сладкая газированная вода), 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50"/>
              <a:buFont typeface="Arial"/>
              <a:buChar char="-"/>
            </a:pPr>
            <a:r>
              <a:rPr lang="ru-RU" sz="204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продукты с консервантами (все продукты долгого хранения), 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50"/>
              <a:buFont typeface="Arial"/>
              <a:buChar char="-"/>
            </a:pPr>
            <a:r>
              <a:rPr lang="ru-RU" sz="204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продукты повышенной жирности.</a:t>
            </a:r>
          </a:p>
          <a:p>
            <a:pPr marL="0" marR="0" lvl="0" indent="-161925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50"/>
              <a:buFont typeface="Arial"/>
              <a:buNone/>
            </a:pPr>
            <a:r>
              <a:rPr lang="ru-RU" sz="204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  ограничить употребление нежирной свинины, говядины, макарон, искусственных сладостей.</a:t>
            </a:r>
          </a:p>
          <a:p>
            <a:pPr marL="0" marR="0" lvl="0" indent="-161925" algn="l" rtl="0">
              <a:lnSpc>
                <a:spcPct val="100000"/>
              </a:lnSpc>
              <a:spcBef>
                <a:spcPts val="1000"/>
              </a:spcBef>
              <a:buClr>
                <a:schemeClr val="lt1"/>
              </a:buClr>
              <a:buSzPts val="2550"/>
              <a:buFont typeface="Arial"/>
              <a:buNone/>
            </a:pPr>
            <a:r>
              <a:rPr lang="ru-RU" sz="204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/>
            </a:r>
            <a:br>
              <a:rPr lang="ru-RU" sz="204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endParaRPr lang="ru-RU" sz="204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"НОЖОМ И ВИЛКОЙ МЫ РОЕМ СЕБЕ МОГИЛУ"</a:t>
            </a:r>
          </a:p>
        </p:txBody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110000"/>
              </a:lnSpc>
              <a:spcBef>
                <a:spcPts val="0"/>
              </a:spcBef>
              <a:buClr>
                <a:schemeClr val="lt1"/>
              </a:buClr>
              <a:buSzPts val="3000"/>
              <a:buFont typeface="Arial"/>
              <a:buNone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Это народное высказывание совершенно справедливо. Современному человеку практически невозможно выбрать экологически чистые, природные продукты. В процессе приготовления еды применяются консерванты, загустители, красители и другие химические вещества для улучшения вкусовых качеств и времени хранения. Однако над количеством и качеством еды задумываться жизненно необходимо. Следование принципам рационального питания поможет активнее бороться организму с недугом и быстрее достигнуть выздоровления.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hape 380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34290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5400"/>
              <a:buFont typeface="Questrial"/>
              <a:buNone/>
            </a:pPr>
            <a:r>
              <a:rPr lang="ru-RU" sz="5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ПИТАНИЕ ПРИ АЛЛЕРГИИ</a:t>
            </a:r>
            <a:br>
              <a:rPr lang="ru-RU" sz="5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endParaRPr lang="ru-RU" sz="54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381" name="Shape 38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584562" y="1679762"/>
            <a:ext cx="7019699" cy="4676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 txBox="1">
            <a:spLocks noGrp="1"/>
          </p:cNvSpPr>
          <p:nvPr>
            <p:ph type="body" idx="1"/>
          </p:nvPr>
        </p:nvSpPr>
        <p:spPr>
          <a:xfrm>
            <a:off x="2090058" y="1621972"/>
            <a:ext cx="8371113" cy="453934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Аллергические заболевания вызываются различными аллергенами, значительная часть которых содержится в пище, которую мы употребляем каждый день. Поэтому при склонности к аллергиям нужно соблюдать специальную диету и пить побольше жидкости. Таким образом возможно исключить дополнительное попадание раздражителей в организм и ускорить их выведение. 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/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endParaRPr lang="ru-RU" sz="24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 txBox="1">
            <a:spLocks noGrp="1"/>
          </p:cNvSpPr>
          <p:nvPr>
            <p:ph type="title"/>
          </p:nvPr>
        </p:nvSpPr>
        <p:spPr>
          <a:xfrm>
            <a:off x="1141414" y="-143482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В ПЕРИОД ОБОСТРЕНИЯ РАЗРЕШАЕТСЯ:</a:t>
            </a:r>
          </a:p>
        </p:txBody>
      </p:sp>
      <p:sp>
        <p:nvSpPr>
          <p:cNvPr id="392" name="Shape 392"/>
          <p:cNvSpPr txBox="1">
            <a:spLocks noGrp="1"/>
          </p:cNvSpPr>
          <p:nvPr>
            <p:ph type="body" idx="1"/>
          </p:nvPr>
        </p:nvSpPr>
        <p:spPr>
          <a:xfrm>
            <a:off x="522513" y="979714"/>
            <a:ext cx="11386457" cy="549728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47637" algn="l" rtl="0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ts val="2325"/>
              <a:buFont typeface="Arial"/>
              <a:buNone/>
            </a:pP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-Есть диетические виды мяса: индейку, курятину, говядину, мясо кролика. 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-Прием небольшого количества сливочного масла в топленом виде. 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-Полезно вводить в рацион свежие кисломолочные продукты: 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простоквашу, кефир, йогурт, особенно домашнего производства. 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-Есть речную рыбу и нежирную морскую.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-Полезны хлеб вчерашнего выпуска, каши из всех круп, кроме манной. 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-Яблоки, груши, сливы светлых сортов, крыжовник, белая смородина.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/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/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При затухании аллергии диету можно постепенно расширять, не урезая допустимое количество белков, жиров и углеводов в сутки. Для этого увеличивают число приемов пищи, но кушают частыми маленькими порциями. Таким образом снижается количество аллергенов, поступающих одномоментно.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/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Вне обострения указанные продукты можно добавлять в рацион в небольшом количестве. Но основной причинный фактор, если удалось определить, рекомендуется ограничивать и в дальнейшем.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/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endParaRPr lang="ru-RU" sz="186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393" name="Shape 39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65950" y="1195675"/>
            <a:ext cx="3176575" cy="226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 txBox="1">
            <a:spLocks noGrp="1"/>
          </p:cNvSpPr>
          <p:nvPr>
            <p:ph type="title"/>
          </p:nvPr>
        </p:nvSpPr>
        <p:spPr>
          <a:xfrm>
            <a:off x="1141412" y="361116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ОГРАНИЧИТЬ ИЛИ ИСКЛЮЧИТЬ:</a:t>
            </a:r>
          </a:p>
        </p:txBody>
      </p:sp>
      <p:sp>
        <p:nvSpPr>
          <p:cNvPr id="399" name="Shape 399"/>
          <p:cNvSpPr txBox="1">
            <a:spLocks noGrp="1"/>
          </p:cNvSpPr>
          <p:nvPr>
            <p:ph type="body" idx="1"/>
          </p:nvPr>
        </p:nvSpPr>
        <p:spPr>
          <a:xfrm>
            <a:off x="791479" y="1447800"/>
            <a:ext cx="10255931" cy="524691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25"/>
              <a:buFont typeface="Arial"/>
              <a:buChar char="•"/>
            </a:pP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Жирные сорта мяса(баран,свинина).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25"/>
              <a:buFont typeface="Arial"/>
              <a:buChar char="•"/>
            </a:pP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Животные жиры, в том числе, сливочное масло, рекомендуется заменить растительными - оливковым, подсолнечным.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25"/>
              <a:buFont typeface="Arial"/>
              <a:buChar char="•"/>
            </a:pP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Молоко, яйца и изделия, в которые их добавляют: торты, суфле, запеканки. 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25"/>
              <a:buFont typeface="Arial"/>
              <a:buChar char="•"/>
            </a:pP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Бульоны, копченые и жареные продукты, специи.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25"/>
              <a:buFont typeface="Arial"/>
              <a:buChar char="•"/>
            </a:pP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Красная рыба, а также ракообразные и морские моллюски, мидии, устрицы.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25"/>
              <a:buFont typeface="Arial"/>
              <a:buChar char="•"/>
            </a:pP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Манную крупу, хлебобулочные изделия из муки высшего сорта.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25"/>
              <a:buFont typeface="Arial"/>
              <a:buChar char="•"/>
            </a:pP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Шоколад, сахар и мед можно заменить на ксилит или фруктозу.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25"/>
              <a:buFont typeface="Arial"/>
              <a:buChar char="•"/>
            </a:pP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Соусы, майонез, кетчуп, полуфабрикаты, содержащие стабилизаторы и красители. Категорически запрещены алкогольные напитки. Если аллергия провоцируется пыльцой растений, то  травяные чаи оказываются под запретом.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25"/>
              <a:buFont typeface="Arial"/>
              <a:buChar char="•"/>
            </a:pP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Цитрусовые, клубника и другие фрукты красного и оранжевого цвета, а также орехи, грибы, щавель, болгарский перец, редис, томаты.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endParaRPr lang="ru-RU" sz="186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25"/>
              <a:buFont typeface="Arial"/>
              <a:buNone/>
            </a:pPr>
            <a:endParaRPr sz="186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buClr>
                <a:schemeClr val="lt1"/>
              </a:buClr>
              <a:buSzPts val="2325"/>
              <a:buFont typeface="Arial"/>
              <a:buNone/>
            </a:pPr>
            <a:endParaRPr sz="186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400" name="Shape 40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85514" y="2373085"/>
            <a:ext cx="2057400" cy="205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hape 405"/>
          <p:cNvSpPr txBox="1">
            <a:spLocks noGrp="1"/>
          </p:cNvSpPr>
          <p:nvPr>
            <p:ph type="title"/>
          </p:nvPr>
        </p:nvSpPr>
        <p:spPr>
          <a:xfrm>
            <a:off x="570705" y="531432"/>
            <a:ext cx="11047411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3429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5400"/>
              <a:buFont typeface="Questrial"/>
              <a:buNone/>
            </a:pPr>
            <a:r>
              <a:rPr lang="ru-RU" sz="54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ПИТАНИЕ ПРИ САХАРНОМ ДИАБЕТЕ</a:t>
            </a:r>
          </a:p>
        </p:txBody>
      </p:sp>
      <p:pic>
        <p:nvPicPr>
          <p:cNvPr id="406" name="Shape 40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611250" y="2153000"/>
            <a:ext cx="6596700" cy="439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Shape 411"/>
          <p:cNvSpPr txBox="1">
            <a:spLocks noGrp="1"/>
          </p:cNvSpPr>
          <p:nvPr>
            <p:ph type="body" idx="1"/>
          </p:nvPr>
        </p:nvSpPr>
        <p:spPr>
          <a:xfrm>
            <a:off x="947057" y="1660980"/>
            <a:ext cx="10700657" cy="424542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120000"/>
              </a:lnSpc>
              <a:spcBef>
                <a:spcPts val="0"/>
              </a:spcBef>
              <a:buClr>
                <a:schemeClr val="lt1"/>
              </a:buClr>
              <a:buSzPts val="3000"/>
              <a:buFont typeface="Arial"/>
              <a:buNone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При сахарном диабете диета, правиль-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ное питание играют важнейшую роль.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Ведь сахарный диабет - это заболева-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ние, связанное с нарушением обмена 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веществ. При сахарном диабете в резу-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льтате нарушения нормального функционирования поджелудочной железы снижается выработка ею инсулина - гормона, отвечающего за усвоение сахара организмом. Как результат - повышенный уровень сахара в крови, что может приводить к самым неприятным последствиям.</a:t>
            </a:r>
          </a:p>
        </p:txBody>
      </p:sp>
      <p:pic>
        <p:nvPicPr>
          <p:cNvPr id="412" name="Shape 4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65600" y="1488400"/>
            <a:ext cx="4234076" cy="2364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Shape 417"/>
          <p:cNvSpPr txBox="1">
            <a:spLocks noGrp="1"/>
          </p:cNvSpPr>
          <p:nvPr>
            <p:ph type="title"/>
          </p:nvPr>
        </p:nvSpPr>
        <p:spPr>
          <a:xfrm>
            <a:off x="934584" y="117775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ПОЛЕЗНЫЕ ПРОДУКТЫ</a:t>
            </a:r>
          </a:p>
        </p:txBody>
      </p:sp>
      <p:sp>
        <p:nvSpPr>
          <p:cNvPr id="418" name="Shape 418"/>
          <p:cNvSpPr txBox="1">
            <a:spLocks noGrp="1"/>
          </p:cNvSpPr>
          <p:nvPr>
            <p:ph type="body" idx="1"/>
          </p:nvPr>
        </p:nvSpPr>
        <p:spPr>
          <a:xfrm>
            <a:off x="576943" y="1719942"/>
            <a:ext cx="11103427" cy="513805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332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99"/>
              <a:buFont typeface="Arial"/>
              <a:buNone/>
            </a:pP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-хлеб черный или специальный диабетический.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-супы овощные.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-нежирное мясо, птицу (100 гр. в день) или рыбу (150 гр. в день) в отварном или заливном виде.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-овсяная и гречневая, допустимы также пшенная, перловая, рисовая крупы. А вот манку лучше исключить.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-капусту, салат, редис, огурцы, кабачки, помидоры и зелень (кроме пряной) можно употреблять практически без ограничений в сыром и вареном виде, изредка - в печеном.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-яйца - не более 2 штук в день.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-фрукты и ягоды кислых и кисло-сладких сортов (яблоки антоновку, апельсины, лимоны, клюкву, красную смородину...) - до 200-300 грамм в день.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-молоко - с разрешения врача. Кисломолочные продукты (кефир, простокваша, несладкий йогурт) - 1-2 стакана в день. Сыр, сметану, сливки - изредка и по чуть-чуть.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-творог при сахарном диабете рекомендуется употреблять ежедневно, до 100-200 грамм в день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-зеленый или черный чай, некрепкий кофе, томатный сок, соки из ягод и фруктов кислых сортов.</a:t>
            </a:r>
          </a:p>
          <a:p>
            <a:pPr marL="0" marR="0" lvl="0" indent="-13327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99"/>
              <a:buFont typeface="Arial"/>
              <a:buNone/>
            </a:pP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Принимать пищу при сахарном диабете надо не реже 4 раз в день, а лучше - 5-6 раз, в одно и то же время. Пища должна быть богата витаминами, микро- и макроэлементами. Старайтесь максимально разнообразить свое питание, ведь список разрешенных при диабете продуктов совсем не маленький.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buClr>
                <a:schemeClr val="lt1"/>
              </a:buClr>
              <a:buSzPts val="2100"/>
              <a:buFont typeface="Arial"/>
              <a:buNone/>
            </a:pPr>
            <a:endParaRPr sz="1679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ОПАСНЫЕ ПРОДУКТЫ</a:t>
            </a:r>
          </a:p>
        </p:txBody>
      </p:sp>
      <p:sp>
        <p:nvSpPr>
          <p:cNvPr id="424" name="Shape 424"/>
          <p:cNvSpPr txBox="1">
            <a:spLocks noGrp="1"/>
          </p:cNvSpPr>
          <p:nvPr>
            <p:ph type="body" idx="1"/>
          </p:nvPr>
        </p:nvSpPr>
        <p:spPr>
          <a:xfrm>
            <a:off x="1141412" y="1926771"/>
            <a:ext cx="7501845" cy="421277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Char char="•"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Сахар, мед, варенье и джемы, конфеты, сдоба и другие сладости, сладкие фрукты и ягоды: виноград, бананы, изюм, финики. </a:t>
            </a:r>
          </a:p>
          <a:p>
            <a:pPr marL="2286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Char char="•"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Жирная пища. Общее количество жиров не должно превышать 40 грамм в день.</a:t>
            </a:r>
          </a:p>
          <a:p>
            <a:pPr marL="2286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Char char="•"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Жареные, острые, соленые, пряные и копченые блюда, консервы, перец, горчицу, алкогольные напитки, шоколад, сливочное мороженое, кремовые пирожные и торты-исключить.</a:t>
            </a:r>
          </a:p>
          <a:p>
            <a:pPr marL="228600" marR="0" lvl="0" indent="-228600" algn="l" rtl="0">
              <a:lnSpc>
                <a:spcPct val="11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425" name="Shape 4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43257" y="618518"/>
            <a:ext cx="3089697" cy="1941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Shape 4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43257" y="2559690"/>
            <a:ext cx="3089697" cy="1820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Shape 4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43257" y="4380616"/>
            <a:ext cx="3089697" cy="198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34290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5400"/>
              <a:buFont typeface="Questrial"/>
              <a:buNone/>
            </a:pPr>
            <a:r>
              <a:rPr lang="ru-RU" sz="54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ПИТАНИЕ В УСЛОВИЯХ РАДИАЦИОННОГО ФАКТОРА</a:t>
            </a:r>
          </a:p>
        </p:txBody>
      </p:sp>
      <p:pic>
        <p:nvPicPr>
          <p:cNvPr id="433" name="Shape 43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792535" y="2674991"/>
            <a:ext cx="8607000" cy="386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hape 438"/>
          <p:cNvSpPr txBox="1">
            <a:spLocks noGrp="1"/>
          </p:cNvSpPr>
          <p:nvPr>
            <p:ph type="body" idx="1"/>
          </p:nvPr>
        </p:nvSpPr>
        <p:spPr>
          <a:xfrm>
            <a:off x="1326469" y="889507"/>
            <a:ext cx="9905999" cy="354171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120000"/>
              </a:lnSpc>
              <a:spcBef>
                <a:spcPts val="0"/>
              </a:spcBef>
              <a:buClr>
                <a:schemeClr val="lt1"/>
              </a:buClr>
              <a:buSzPts val="3000"/>
              <a:buFont typeface="Arial"/>
              <a:buNone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Дополнительное включение в рацион питания определенных пищевых продуктов, способствует выведению радионуклидов, уменьшает их накопление и поддерживает защитные свойства организма. </a:t>
            </a:r>
          </a:p>
        </p:txBody>
      </p:sp>
      <p:pic>
        <p:nvPicPr>
          <p:cNvPr id="439" name="Shape 4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02702" y="2770496"/>
            <a:ext cx="3794474" cy="315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Shape 4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61313" y="2770496"/>
            <a:ext cx="4364627" cy="3158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title"/>
          </p:nvPr>
        </p:nvSpPr>
        <p:spPr>
          <a:xfrm>
            <a:off x="1163184" y="291947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34290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5400"/>
              <a:buFont typeface="Questrial"/>
              <a:buNone/>
            </a:pPr>
            <a:r>
              <a:rPr lang="ru-RU" sz="54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ПИТАНИЕ ПРИ ОЖИРЕНИИ</a:t>
            </a:r>
          </a:p>
        </p:txBody>
      </p:sp>
      <p:pic>
        <p:nvPicPr>
          <p:cNvPr id="248" name="Shape 2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16183" y="2151516"/>
            <a:ext cx="5672872" cy="3541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Shape 24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467462" y="2151516"/>
            <a:ext cx="5288529" cy="3541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Shape 445"/>
          <p:cNvSpPr txBox="1">
            <a:spLocks noGrp="1"/>
          </p:cNvSpPr>
          <p:nvPr>
            <p:ph type="title"/>
          </p:nvPr>
        </p:nvSpPr>
        <p:spPr>
          <a:xfrm>
            <a:off x="999899" y="0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НУЖНЫЕ ВЕЩЕСТВА</a:t>
            </a:r>
          </a:p>
        </p:txBody>
      </p:sp>
      <p:sp>
        <p:nvSpPr>
          <p:cNvPr id="446" name="Shape 446"/>
          <p:cNvSpPr txBox="1">
            <a:spLocks noGrp="1"/>
          </p:cNvSpPr>
          <p:nvPr>
            <p:ph type="body" idx="1"/>
          </p:nvPr>
        </p:nvSpPr>
        <p:spPr>
          <a:xfrm>
            <a:off x="326572" y="1099457"/>
            <a:ext cx="8218714" cy="517071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332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99"/>
              <a:buFont typeface="Arial"/>
              <a:buNone/>
            </a:pP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-белок 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</a:t>
            </a:r>
            <a:r>
              <a:rPr lang="ru-RU" sz="1679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витамины</a:t>
            </a: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 С, А, Е, а также </a:t>
            </a:r>
            <a:r>
              <a:rPr lang="ru-RU" sz="1679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серосодержащие аминокислоты</a:t>
            </a: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 (повышают антиокислительную реакцию организма)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-овощные и фруктово-ягодные соки (способствуют ускоренному выведению радионуклидов из организма). 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-</a:t>
            </a:r>
            <a:r>
              <a:rPr lang="ru-RU" sz="1679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минеральные вещества</a:t>
            </a: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 (замещение радионуклидов и восполнение дефицита макро- и микроэлементов в организме)</a:t>
            </a:r>
            <a:b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Минеральные вещества (Ca, K, Fe, Cu, Mg, Co, Zn, F, P, J, Se) выводятся из организма, поэтому необходимое их количество должно пополняться за счет поступления с продуктами питания.</a:t>
            </a:r>
          </a:p>
          <a:p>
            <a:pPr marL="0" marR="0" lvl="0" indent="-13327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99"/>
              <a:buFont typeface="Arial"/>
              <a:buNone/>
            </a:pPr>
            <a:r>
              <a:rPr lang="ru-RU" sz="1679" b="0" i="0" u="sng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Усилить выведение радиоактивных веществ из организма можно: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99"/>
              <a:buFont typeface="Arial"/>
              <a:buChar char="•"/>
            </a:pP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регулярным потреблением жидкости;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99"/>
              <a:buFont typeface="Arial"/>
              <a:buChar char="•"/>
            </a:pP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принимая травяные настои, оказывающие слабое мочегонное и желчегонное действие;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99"/>
              <a:buFont typeface="Arial"/>
              <a:buChar char="•"/>
            </a:pP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регулярно опорожняя кишечник, для чего включать в рацион как можно больше продуктов с высоким содержанием </a:t>
            </a:r>
            <a:r>
              <a:rPr lang="ru-RU" sz="1679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клетчатки</a:t>
            </a: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;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buClr>
                <a:schemeClr val="lt1"/>
              </a:buClr>
              <a:buSzPts val="2099"/>
              <a:buFont typeface="Arial"/>
              <a:buChar char="•"/>
            </a:pP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вводя в меню продукты, богатые </a:t>
            </a:r>
            <a:r>
              <a:rPr lang="ru-RU" sz="1679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пектинами, </a:t>
            </a:r>
            <a:r>
              <a:rPr lang="ru-RU" sz="1679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для связывания радионуклидов.</a:t>
            </a:r>
          </a:p>
        </p:txBody>
      </p:sp>
      <p:pic>
        <p:nvPicPr>
          <p:cNvPr id="447" name="Shape 4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54560" y="2439632"/>
            <a:ext cx="1257220" cy="947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Shape 44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03676" y="2585615"/>
            <a:ext cx="1636595" cy="1636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Shape 44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05412" y="1457234"/>
            <a:ext cx="1872646" cy="2811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Shape 45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819907" y="109533"/>
            <a:ext cx="2443234" cy="1978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Shape 45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401001" y="5435620"/>
            <a:ext cx="1878539" cy="1291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Shape 45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199614" y="818252"/>
            <a:ext cx="1405609" cy="1405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Shape 45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408484" y="4293679"/>
            <a:ext cx="1733168" cy="1733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Shape 45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17219" y="3196615"/>
            <a:ext cx="1791019" cy="1200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Shape 45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245164" y="5389360"/>
            <a:ext cx="2455960" cy="1647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Shape 456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0891425" y="4757836"/>
            <a:ext cx="1144593" cy="899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Shape 45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9425077" y="1296116"/>
            <a:ext cx="2038645" cy="1369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Shape 458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417219" y="3999275"/>
            <a:ext cx="1385207" cy="1385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Shape 459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0323503" y="2913185"/>
            <a:ext cx="1957101" cy="2568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Shape 460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flipH="1">
            <a:off x="10820715" y="1023847"/>
            <a:ext cx="1099640" cy="86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Shape 461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607328" y="-104869"/>
            <a:ext cx="1950724" cy="110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Shape 462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0275068" y="152400"/>
            <a:ext cx="1261657" cy="853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 txBox="1">
            <a:spLocks noGrp="1"/>
          </p:cNvSpPr>
          <p:nvPr>
            <p:ph type="title"/>
          </p:nvPr>
        </p:nvSpPr>
        <p:spPr>
          <a:xfrm>
            <a:off x="1054327" y="2534404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34290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5400"/>
              <a:buFont typeface="Questrial"/>
              <a:buNone/>
            </a:pPr>
            <a:r>
              <a:rPr lang="ru-RU" sz="54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Shape 2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0561" y="856449"/>
            <a:ext cx="3473884" cy="5203371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1424064" y="1139477"/>
            <a:ext cx="5477478" cy="520337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Лишний вес делает человека непривлекательным и является фактором для развития огромного количества болезней. В том числе и таких опасных, как инфаркт с инсультом или даже раковые опухоли. 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Распространенное мнение, что для избавления от лишнего веса достаточно какое-то время почти не есть или вообще голодать – заблуждение.  </a:t>
            </a:r>
          </a:p>
          <a:p>
            <a:pPr marL="0" marR="0" lvl="0" indent="-190500" algn="l" rtl="0">
              <a:lnSpc>
                <a:spcPct val="12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title"/>
          </p:nvPr>
        </p:nvSpPr>
        <p:spPr>
          <a:xfrm>
            <a:off x="1141412" y="0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ПРИНЦИПЫ ПИТАНИЯ:</a:t>
            </a:r>
          </a:p>
        </p:txBody>
      </p:sp>
      <p:sp>
        <p:nvSpPr>
          <p:cNvPr id="261" name="Shape 261"/>
          <p:cNvSpPr txBox="1">
            <a:spLocks noGrp="1"/>
          </p:cNvSpPr>
          <p:nvPr>
            <p:ph type="body" idx="1"/>
          </p:nvPr>
        </p:nvSpPr>
        <p:spPr>
          <a:xfrm>
            <a:off x="858383" y="1104599"/>
            <a:ext cx="9905999" cy="354171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47637" algn="l" rtl="0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ts val="2325"/>
              <a:buFont typeface="Arial"/>
              <a:buNone/>
            </a:pP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/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1. Калорийность рациона-1800 ккал и менее 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2. Ограничение в меню быстрых углеводов (сахар, макароны, выпечка, белый хлеб) 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3. Ограничение жиров животного происхождения на 50% (замещаются растительными). 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4. Увеличение в рационе сырых овощей, фруктов, продуктов из цельного зерна. 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5. Суточный рацион делить на 6 равных частей, которые съедаются через равные промежутки времени. 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6. Отказ от  специй, пряностей, острых закусок, копченостей и солений. 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7. Соль-5 г в день и нормализация режима питья – до 1,5 литров в день, преимущественно чистой питьевой воды. </a:t>
            </a:r>
            <a:br>
              <a:rPr lang="ru-RU" sz="186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endParaRPr lang="ru-RU" sz="186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262" name="Shape 2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2886" y="4441371"/>
            <a:ext cx="3517296" cy="1978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Shape 26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13114" y="4441372"/>
            <a:ext cx="2972443" cy="1972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Shape 26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85557" y="4233752"/>
            <a:ext cx="3608614" cy="23937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1099458" y="1240972"/>
            <a:ext cx="9577840" cy="421277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905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При лечении ожирения используется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низкокалорийная диета в сочетании с 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физическими упражнениями. Несмот-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ря на то, что при снижении веса прихо-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дится отказываться от многих продук-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тов, в рационе обязательно должны  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присутствовать достаточное количество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sng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белка</a:t>
            </a: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, </a:t>
            </a:r>
            <a:r>
              <a:rPr lang="ru-RU" sz="2400" b="0" i="0" u="sng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жира</a:t>
            </a: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 и продукты, содержащие </a:t>
            </a:r>
            <a:b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много </a:t>
            </a:r>
            <a:r>
              <a:rPr lang="ru-RU" sz="2400" b="0" i="0" u="sng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клетчатки</a:t>
            </a:r>
            <a:r>
              <a:rPr lang="ru-RU" sz="24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. Для получения индивидуальных рекомендаций лучше всего обратиться к диетологу.</a:t>
            </a:r>
          </a:p>
          <a:p>
            <a:pPr marL="228600" marR="0" lvl="0" indent="-228600" algn="l" rtl="0">
              <a:lnSpc>
                <a:spcPct val="110000"/>
              </a:lnSpc>
              <a:spcBef>
                <a:spcPts val="1000"/>
              </a:spcBef>
              <a:buClr>
                <a:schemeClr val="lt1"/>
              </a:buClr>
              <a:buSzPts val="30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270" name="Shape 2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67100" y="1456225"/>
            <a:ext cx="4350525" cy="288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 txBox="1"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34290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5400"/>
              <a:buFont typeface="Questrial"/>
              <a:buNone/>
            </a:pPr>
            <a:r>
              <a:rPr lang="ru-RU" sz="54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ПИТАНИЕ ПРИ КАРИЕСЕ</a:t>
            </a:r>
          </a:p>
        </p:txBody>
      </p:sp>
      <p:pic>
        <p:nvPicPr>
          <p:cNvPr id="276" name="Shape 27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144119" y="1846715"/>
            <a:ext cx="5900585" cy="4425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body" idx="1"/>
          </p:nvPr>
        </p:nvSpPr>
        <p:spPr>
          <a:xfrm>
            <a:off x="836611" y="300945"/>
            <a:ext cx="10255932" cy="305185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76212" algn="l" rtl="0">
              <a:lnSpc>
                <a:spcPct val="120000"/>
              </a:lnSpc>
              <a:spcBef>
                <a:spcPts val="0"/>
              </a:spcBef>
              <a:buClr>
                <a:schemeClr val="lt1"/>
              </a:buClr>
              <a:buSzPts val="2775"/>
              <a:buFont typeface="Arial"/>
              <a:buNone/>
            </a:pP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Недостаточное поступление в организм белков, витаминов, минеральных солей, фтора и других микроэлементов способствует развитию кариеса. Основным недостатком рациона питания, провоцирующем развитие кариеса твердых тканей, является повышенное употребление углеводов в виде простых сахаров (сахар, печенье, конфеты). При употреблении в пищу легкоусвояемых углеводов, бактерии получают сахар, расщепляют его, образуя кислоты, которые приводят к деминерализации твердых тканей зуба. </a:t>
            </a:r>
          </a:p>
        </p:txBody>
      </p:sp>
      <p:pic>
        <p:nvPicPr>
          <p:cNvPr id="282" name="Shape 2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29542" y="3518245"/>
            <a:ext cx="7467600" cy="3087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title"/>
          </p:nvPr>
        </p:nvSpPr>
        <p:spPr>
          <a:xfrm>
            <a:off x="1195842" y="261862"/>
            <a:ext cx="9905998" cy="147857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28600" algn="ctr" rtl="0">
              <a:lnSpc>
                <a:spcPct val="90000"/>
              </a:lnSpc>
              <a:spcBef>
                <a:spcPts val="0"/>
              </a:spcBef>
              <a:buClr>
                <a:schemeClr val="lt1"/>
              </a:buClr>
              <a:buSzPts val="3600"/>
              <a:buFont typeface="Questrial"/>
              <a:buNone/>
            </a:pPr>
            <a:r>
              <a:rPr lang="ru-RU" sz="3600" b="1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ЧТО ПРИНЕСЕТ ЗУБАМ ПОЛЬЗУ?</a:t>
            </a:r>
            <a: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/>
            </a:r>
            <a:br>
              <a:rPr lang="ru-RU" sz="360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</a:br>
            <a:endParaRPr lang="ru-RU" sz="360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3628184" y="1324488"/>
            <a:ext cx="4834715" cy="490692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76212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75"/>
              <a:buFont typeface="Arial"/>
              <a:buNone/>
            </a:pPr>
            <a:r>
              <a:rPr lang="ru-RU" sz="2220" b="0" i="0" u="none" strike="noStrike" cap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Пережевывание жестких овощей и фруктов хорошо массирует десны, а также избавляет от зубного налета, способствует активной выработке слюны, борющейся с бактериями и микробами. Для предупреждения и избавления от кариеса необходимо питаться продуктами, в которых содержится фтор, кальций, фосфор и витамин группы D. Эти элементы отвечают за крепость структуры зуба, его рост и сохранность. </a:t>
            </a:r>
          </a:p>
          <a:p>
            <a:pPr marL="228600" marR="0" lvl="0" indent="-228600" algn="l" rtl="0">
              <a:lnSpc>
                <a:spcPct val="110000"/>
              </a:lnSpc>
              <a:spcBef>
                <a:spcPts val="1000"/>
              </a:spcBef>
              <a:buClr>
                <a:schemeClr val="lt1"/>
              </a:buClr>
              <a:buSzPts val="2775"/>
              <a:buFont typeface="Arial"/>
              <a:buNone/>
            </a:pPr>
            <a:endParaRPr sz="2220" b="0" i="0" u="none" strike="noStrike" cap="none"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289" name="Shape 2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4083" y="1324488"/>
            <a:ext cx="2558488" cy="2251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Shape 29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78512" y="4287618"/>
            <a:ext cx="2964249" cy="1820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Shape 29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5071" y="4288970"/>
            <a:ext cx="2857500" cy="181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Shape 29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778512" y="1324488"/>
            <a:ext cx="2558147" cy="22511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Контур">
  <a:themeElements>
    <a:clrScheme name="Circuit">
      <a:dk1>
        <a:srgbClr val="000000"/>
      </a:dk1>
      <a:lt1>
        <a:srgbClr val="FFFFFF"/>
      </a:lt1>
      <a:dk2>
        <a:srgbClr val="8D1E14"/>
      </a:dk2>
      <a:lt2>
        <a:srgbClr val="FF744E"/>
      </a:lt2>
      <a:accent1>
        <a:srgbClr val="E9B758"/>
      </a:accent1>
      <a:accent2>
        <a:srgbClr val="FE8943"/>
      </a:accent2>
      <a:accent3>
        <a:srgbClr val="AEA27C"/>
      </a:accent3>
      <a:accent4>
        <a:srgbClr val="90B46E"/>
      </a:accent4>
      <a:accent5>
        <a:srgbClr val="71AEC1"/>
      </a:accent5>
      <a:accent6>
        <a:srgbClr val="C98DE7"/>
      </a:accent6>
      <a:hlink>
        <a:srgbClr val="FF7A22"/>
      </a:hlink>
      <a:folHlink>
        <a:srgbClr val="FDCD8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788</Words>
  <Application>Microsoft Office PowerPoint</Application>
  <PresentationFormat>Произвольный</PresentationFormat>
  <Paragraphs>75</Paragraphs>
  <Slides>31</Slides>
  <Notes>31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Arial</vt:lpstr>
      <vt:lpstr>Questrial</vt:lpstr>
      <vt:lpstr>Контур</vt:lpstr>
      <vt:lpstr>ПИТАНИЕ ПРИ РАЗЛИЧНЫХ ЗАБОЛЕВАНИЯХ</vt:lpstr>
      <vt:lpstr>"НОЖОМ И ВИЛКОЙ МЫ РОЕМ СЕБЕ МОГИЛУ"</vt:lpstr>
      <vt:lpstr>ПИТАНИЕ ПРИ ОЖИРЕНИИ</vt:lpstr>
      <vt:lpstr>Слайд 4</vt:lpstr>
      <vt:lpstr>ПРИНЦИПЫ ПИТАНИЯ:</vt:lpstr>
      <vt:lpstr>Слайд 6</vt:lpstr>
      <vt:lpstr>ПИТАНИЕ ПРИ КАРИЕСЕ</vt:lpstr>
      <vt:lpstr>Слайд 8</vt:lpstr>
      <vt:lpstr>ЧТО ПРИНЕСЕТ ЗУБАМ ПОЛЬЗУ? </vt:lpstr>
      <vt:lpstr>ВРЕДНЫЕ ПРОДУКТЫ</vt:lpstr>
      <vt:lpstr>ПИТАНИЕ ПРИ РАКЕ</vt:lpstr>
      <vt:lpstr>Слайд 12</vt:lpstr>
      <vt:lpstr>ЗАДАЧИ ПИТАНИЯ</vt:lpstr>
      <vt:lpstr>ПОЛЕЗНЫЕ ПРОДУКТЫ</vt:lpstr>
      <vt:lpstr>ЗАПРЕЩЕННЫЕ ПРОДУКТЫ</vt:lpstr>
      <vt:lpstr>ПИТАНИЕ ПРИ АНОРЕКСИИ</vt:lpstr>
      <vt:lpstr>Слайд 17</vt:lpstr>
      <vt:lpstr>ПРАВИЛА ПИТАНИЯ</vt:lpstr>
      <vt:lpstr>ОПАСНЫЕ ПРОДУКТЫ</vt:lpstr>
      <vt:lpstr>ПИТАНИЕ ПРИ АЛЛЕРГИИ </vt:lpstr>
      <vt:lpstr>Слайд 21</vt:lpstr>
      <vt:lpstr>В ПЕРИОД ОБОСТРЕНИЯ РАЗРЕШАЕТСЯ:</vt:lpstr>
      <vt:lpstr>ОГРАНИЧИТЬ ИЛИ ИСКЛЮЧИТЬ:</vt:lpstr>
      <vt:lpstr>ПИТАНИЕ ПРИ САХАРНОМ ДИАБЕТЕ</vt:lpstr>
      <vt:lpstr>Слайд 25</vt:lpstr>
      <vt:lpstr>ПОЛЕЗНЫЕ ПРОДУКТЫ</vt:lpstr>
      <vt:lpstr>ОПАСНЫЕ ПРОДУКТЫ</vt:lpstr>
      <vt:lpstr>ПИТАНИЕ В УСЛОВИЯХ РАДИАЦИОННОГО ФАКТОРА</vt:lpstr>
      <vt:lpstr>Слайд 29</vt:lpstr>
      <vt:lpstr>НУЖНЫЕ ВЕЩЕСТВА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ПИТАНИЕ ПРИ РАЗЛИЧНЫХ ЗАБОЛЕВАНИЯХ</dc:title>
  <cp:lastModifiedBy>aebondarenko</cp:lastModifiedBy>
  <cp:revision>1</cp:revision>
  <dcterms:modified xsi:type="dcterms:W3CDTF">2018-10-19T09:48:54Z</dcterms:modified>
</cp:coreProperties>
</file>